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59"/>
  </p:notesMasterIdLst>
  <p:sldIdLst>
    <p:sldId id="432" r:id="rId2"/>
    <p:sldId id="429" r:id="rId3"/>
    <p:sldId id="334" r:id="rId4"/>
    <p:sldId id="430" r:id="rId5"/>
    <p:sldId id="431" r:id="rId6"/>
    <p:sldId id="262" r:id="rId7"/>
    <p:sldId id="263" r:id="rId8"/>
    <p:sldId id="264" r:id="rId9"/>
    <p:sldId id="297" r:id="rId10"/>
    <p:sldId id="331" r:id="rId11"/>
    <p:sldId id="341" r:id="rId12"/>
    <p:sldId id="345" r:id="rId13"/>
    <p:sldId id="433" r:id="rId14"/>
    <p:sldId id="434" r:id="rId15"/>
    <p:sldId id="349" r:id="rId16"/>
    <p:sldId id="348" r:id="rId17"/>
    <p:sldId id="351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3" r:id="rId26"/>
    <p:sldId id="362" r:id="rId27"/>
    <p:sldId id="445" r:id="rId28"/>
    <p:sldId id="364" r:id="rId29"/>
    <p:sldId id="365" r:id="rId30"/>
    <p:sldId id="392" r:id="rId31"/>
    <p:sldId id="369" r:id="rId32"/>
    <p:sldId id="370" r:id="rId33"/>
    <p:sldId id="371" r:id="rId34"/>
    <p:sldId id="367" r:id="rId35"/>
    <p:sldId id="368" r:id="rId36"/>
    <p:sldId id="372" r:id="rId37"/>
    <p:sldId id="436" r:id="rId38"/>
    <p:sldId id="437" r:id="rId39"/>
    <p:sldId id="435" r:id="rId40"/>
    <p:sldId id="438" r:id="rId41"/>
    <p:sldId id="439" r:id="rId42"/>
    <p:sldId id="375" r:id="rId43"/>
    <p:sldId id="373" r:id="rId44"/>
    <p:sldId id="376" r:id="rId45"/>
    <p:sldId id="377" r:id="rId46"/>
    <p:sldId id="378" r:id="rId47"/>
    <p:sldId id="380" r:id="rId48"/>
    <p:sldId id="391" r:id="rId49"/>
    <p:sldId id="443" r:id="rId50"/>
    <p:sldId id="440" r:id="rId51"/>
    <p:sldId id="441" r:id="rId52"/>
    <p:sldId id="444" r:id="rId53"/>
    <p:sldId id="442" r:id="rId54"/>
    <p:sldId id="389" r:id="rId55"/>
    <p:sldId id="386" r:id="rId56"/>
    <p:sldId id="388" r:id="rId57"/>
    <p:sldId id="390" r:id="rId5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2"/>
    <p:restoredTop sz="94626"/>
  </p:normalViewPr>
  <p:slideViewPr>
    <p:cSldViewPr snapToGrid="0">
      <p:cViewPr varScale="1">
        <p:scale>
          <a:sx n="155" d="100"/>
          <a:sy n="155" d="100"/>
        </p:scale>
        <p:origin x="856" y="18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3ACF8-8E42-B143-A764-5BDE355FC9ED}" type="doc">
      <dgm:prSet loTypeId="urn:microsoft.com/office/officeart/2005/8/layout/equation2" loCatId="" qsTypeId="urn:microsoft.com/office/officeart/2005/8/quickstyle/simple1" qsCatId="simple" csTypeId="urn:microsoft.com/office/officeart/2005/8/colors/accent0_3" csCatId="mainScheme" phldr="1"/>
      <dgm:spPr/>
    </dgm:pt>
    <dgm:pt modelId="{4717AE4B-CF34-B348-87B8-33BAA6A449DA}">
      <dgm:prSet phldrT="[Текст]"/>
      <dgm:spPr/>
      <dgm:t>
        <a:bodyPr/>
        <a:lstStyle/>
        <a:p>
          <a:r>
            <a:rPr lang="ru-RU" dirty="0"/>
            <a:t>Стабильность</a:t>
          </a:r>
        </a:p>
      </dgm:t>
    </dgm:pt>
    <dgm:pt modelId="{81E9ADDC-9BBA-3B4D-AB88-DA7C85D41F48}" type="parTrans" cxnId="{F2B9C32D-2C9B-D843-A720-3D4325840E54}">
      <dgm:prSet/>
      <dgm:spPr/>
      <dgm:t>
        <a:bodyPr/>
        <a:lstStyle/>
        <a:p>
          <a:endParaRPr lang="ru-RU"/>
        </a:p>
      </dgm:t>
    </dgm:pt>
    <dgm:pt modelId="{5F9B4622-CC02-BF4B-8647-8CBB268D24B0}" type="sibTrans" cxnId="{F2B9C32D-2C9B-D843-A720-3D4325840E54}">
      <dgm:prSet/>
      <dgm:spPr/>
      <dgm:t>
        <a:bodyPr/>
        <a:lstStyle/>
        <a:p>
          <a:endParaRPr lang="ru-RU"/>
        </a:p>
      </dgm:t>
    </dgm:pt>
    <dgm:pt modelId="{7EF55808-F684-C541-8709-BB654430CC35}">
      <dgm:prSet phldrT="[Текст]"/>
      <dgm:spPr/>
      <dgm:t>
        <a:bodyPr/>
        <a:lstStyle/>
        <a:p>
          <a:r>
            <a:rPr lang="ru-RU" dirty="0"/>
            <a:t>Повторяемость</a:t>
          </a:r>
        </a:p>
      </dgm:t>
    </dgm:pt>
    <dgm:pt modelId="{87CEB2D5-9EA1-D24F-8387-11524D26F548}" type="parTrans" cxnId="{5AECC0C1-2202-4F4B-9992-14221DD22DB0}">
      <dgm:prSet/>
      <dgm:spPr/>
      <dgm:t>
        <a:bodyPr/>
        <a:lstStyle/>
        <a:p>
          <a:endParaRPr lang="ru-RU"/>
        </a:p>
      </dgm:t>
    </dgm:pt>
    <dgm:pt modelId="{661ADF21-83FF-A24C-B6C1-364A8D2AE5F4}" type="sibTrans" cxnId="{5AECC0C1-2202-4F4B-9992-14221DD22DB0}">
      <dgm:prSet/>
      <dgm:spPr/>
      <dgm:t>
        <a:bodyPr/>
        <a:lstStyle/>
        <a:p>
          <a:endParaRPr lang="ru-RU"/>
        </a:p>
      </dgm:t>
    </dgm:pt>
    <dgm:pt modelId="{4AA8E2F2-59A0-3F4D-AC07-A971730C54E8}">
      <dgm:prSet phldrT="[Текст]"/>
      <dgm:spPr/>
      <dgm:t>
        <a:bodyPr/>
        <a:lstStyle/>
        <a:p>
          <a:r>
            <a:rPr lang="ru-RU" dirty="0"/>
            <a:t>Статистическая закономерность</a:t>
          </a:r>
        </a:p>
      </dgm:t>
    </dgm:pt>
    <dgm:pt modelId="{36F53A0C-3209-274B-815D-E554BEFCEC89}" type="parTrans" cxnId="{9471D67D-32A2-574E-8ED6-17266C1FF80B}">
      <dgm:prSet/>
      <dgm:spPr/>
      <dgm:t>
        <a:bodyPr/>
        <a:lstStyle/>
        <a:p>
          <a:endParaRPr lang="ru-RU"/>
        </a:p>
      </dgm:t>
    </dgm:pt>
    <dgm:pt modelId="{B906D8A6-F7B2-574A-812F-82D448DF2910}" type="sibTrans" cxnId="{9471D67D-32A2-574E-8ED6-17266C1FF80B}">
      <dgm:prSet/>
      <dgm:spPr/>
      <dgm:t>
        <a:bodyPr/>
        <a:lstStyle/>
        <a:p>
          <a:endParaRPr lang="ru-RU"/>
        </a:p>
      </dgm:t>
    </dgm:pt>
    <dgm:pt modelId="{7B927766-86CC-FF40-826E-8E8795602FCE}" type="pres">
      <dgm:prSet presAssocID="{7693ACF8-8E42-B143-A764-5BDE355FC9ED}" presName="Name0" presStyleCnt="0">
        <dgm:presLayoutVars>
          <dgm:dir/>
          <dgm:resizeHandles val="exact"/>
        </dgm:presLayoutVars>
      </dgm:prSet>
      <dgm:spPr/>
    </dgm:pt>
    <dgm:pt modelId="{DCD31E13-DA88-6349-A459-D030E402A0C5}" type="pres">
      <dgm:prSet presAssocID="{7693ACF8-8E42-B143-A764-5BDE355FC9ED}" presName="vNodes" presStyleCnt="0"/>
      <dgm:spPr/>
    </dgm:pt>
    <dgm:pt modelId="{075A5E59-90A9-EB41-9B3C-B8827933DF55}" type="pres">
      <dgm:prSet presAssocID="{4717AE4B-CF34-B348-87B8-33BAA6A449DA}" presName="node" presStyleLbl="node1" presStyleIdx="0" presStyleCnt="3">
        <dgm:presLayoutVars>
          <dgm:bulletEnabled val="1"/>
        </dgm:presLayoutVars>
      </dgm:prSet>
      <dgm:spPr/>
    </dgm:pt>
    <dgm:pt modelId="{ADE39BE3-5AD8-1D43-8601-48017E55C2A2}" type="pres">
      <dgm:prSet presAssocID="{5F9B4622-CC02-BF4B-8647-8CBB268D24B0}" presName="spacerT" presStyleCnt="0"/>
      <dgm:spPr/>
    </dgm:pt>
    <dgm:pt modelId="{3B859582-FCD1-EA46-8788-7C65E017BAB7}" type="pres">
      <dgm:prSet presAssocID="{5F9B4622-CC02-BF4B-8647-8CBB268D24B0}" presName="sibTrans" presStyleLbl="sibTrans2D1" presStyleIdx="0" presStyleCnt="2"/>
      <dgm:spPr/>
    </dgm:pt>
    <dgm:pt modelId="{4F8BF6A6-BC54-5F4C-B4A3-5A9E0A807AE9}" type="pres">
      <dgm:prSet presAssocID="{5F9B4622-CC02-BF4B-8647-8CBB268D24B0}" presName="spacerB" presStyleCnt="0"/>
      <dgm:spPr/>
    </dgm:pt>
    <dgm:pt modelId="{5F212A4D-09A0-B348-B73F-3346FA37470B}" type="pres">
      <dgm:prSet presAssocID="{7EF55808-F684-C541-8709-BB654430CC35}" presName="node" presStyleLbl="node1" presStyleIdx="1" presStyleCnt="3">
        <dgm:presLayoutVars>
          <dgm:bulletEnabled val="1"/>
        </dgm:presLayoutVars>
      </dgm:prSet>
      <dgm:spPr/>
    </dgm:pt>
    <dgm:pt modelId="{E7A77739-04B8-B644-A0CC-C2311D4E0C8B}" type="pres">
      <dgm:prSet presAssocID="{7693ACF8-8E42-B143-A764-5BDE355FC9ED}" presName="sibTransLast" presStyleLbl="sibTrans2D1" presStyleIdx="1" presStyleCnt="2"/>
      <dgm:spPr/>
    </dgm:pt>
    <dgm:pt modelId="{E0E856A2-D868-4848-9659-FAA1882D74C2}" type="pres">
      <dgm:prSet presAssocID="{7693ACF8-8E42-B143-A764-5BDE355FC9ED}" presName="connectorText" presStyleLbl="sibTrans2D1" presStyleIdx="1" presStyleCnt="2"/>
      <dgm:spPr/>
    </dgm:pt>
    <dgm:pt modelId="{BCCC91DB-8C1B-FE4D-AC5D-A18B4969D518}" type="pres">
      <dgm:prSet presAssocID="{7693ACF8-8E42-B143-A764-5BDE355FC9ED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177961D-B5D5-8B4D-A10E-B279393ED61E}" type="presOf" srcId="{4AA8E2F2-59A0-3F4D-AC07-A971730C54E8}" destId="{BCCC91DB-8C1B-FE4D-AC5D-A18B4969D518}" srcOrd="0" destOrd="0" presId="urn:microsoft.com/office/officeart/2005/8/layout/equation2"/>
    <dgm:cxn modelId="{F2B9C32D-2C9B-D843-A720-3D4325840E54}" srcId="{7693ACF8-8E42-B143-A764-5BDE355FC9ED}" destId="{4717AE4B-CF34-B348-87B8-33BAA6A449DA}" srcOrd="0" destOrd="0" parTransId="{81E9ADDC-9BBA-3B4D-AB88-DA7C85D41F48}" sibTransId="{5F9B4622-CC02-BF4B-8647-8CBB268D24B0}"/>
    <dgm:cxn modelId="{B6D3FF45-0687-8645-8D79-D30DC395B039}" type="presOf" srcId="{661ADF21-83FF-A24C-B6C1-364A8D2AE5F4}" destId="{E7A77739-04B8-B644-A0CC-C2311D4E0C8B}" srcOrd="0" destOrd="0" presId="urn:microsoft.com/office/officeart/2005/8/layout/equation2"/>
    <dgm:cxn modelId="{E6531D5C-0DB7-D448-9422-7E5C0C3F35BD}" type="presOf" srcId="{4717AE4B-CF34-B348-87B8-33BAA6A449DA}" destId="{075A5E59-90A9-EB41-9B3C-B8827933DF55}" srcOrd="0" destOrd="0" presId="urn:microsoft.com/office/officeart/2005/8/layout/equation2"/>
    <dgm:cxn modelId="{9471D67D-32A2-574E-8ED6-17266C1FF80B}" srcId="{7693ACF8-8E42-B143-A764-5BDE355FC9ED}" destId="{4AA8E2F2-59A0-3F4D-AC07-A971730C54E8}" srcOrd="2" destOrd="0" parTransId="{36F53A0C-3209-274B-815D-E554BEFCEC89}" sibTransId="{B906D8A6-F7B2-574A-812F-82D448DF2910}"/>
    <dgm:cxn modelId="{33D9C586-2123-E84D-A04F-CF80B22C459B}" type="presOf" srcId="{5F9B4622-CC02-BF4B-8647-8CBB268D24B0}" destId="{3B859582-FCD1-EA46-8788-7C65E017BAB7}" srcOrd="0" destOrd="0" presId="urn:microsoft.com/office/officeart/2005/8/layout/equation2"/>
    <dgm:cxn modelId="{BF94D1BE-2CC4-2546-B40A-1BFEFE7DEFA9}" type="presOf" srcId="{661ADF21-83FF-A24C-B6C1-364A8D2AE5F4}" destId="{E0E856A2-D868-4848-9659-FAA1882D74C2}" srcOrd="1" destOrd="0" presId="urn:microsoft.com/office/officeart/2005/8/layout/equation2"/>
    <dgm:cxn modelId="{5AECC0C1-2202-4F4B-9992-14221DD22DB0}" srcId="{7693ACF8-8E42-B143-A764-5BDE355FC9ED}" destId="{7EF55808-F684-C541-8709-BB654430CC35}" srcOrd="1" destOrd="0" parTransId="{87CEB2D5-9EA1-D24F-8387-11524D26F548}" sibTransId="{661ADF21-83FF-A24C-B6C1-364A8D2AE5F4}"/>
    <dgm:cxn modelId="{F063E2C2-083A-CC4C-90F5-75E0F0BE5E2E}" type="presOf" srcId="{7693ACF8-8E42-B143-A764-5BDE355FC9ED}" destId="{7B927766-86CC-FF40-826E-8E8795602FCE}" srcOrd="0" destOrd="0" presId="urn:microsoft.com/office/officeart/2005/8/layout/equation2"/>
    <dgm:cxn modelId="{916E1CC9-ED72-6B40-8E83-9B43F26DF27C}" type="presOf" srcId="{7EF55808-F684-C541-8709-BB654430CC35}" destId="{5F212A4D-09A0-B348-B73F-3346FA37470B}" srcOrd="0" destOrd="0" presId="urn:microsoft.com/office/officeart/2005/8/layout/equation2"/>
    <dgm:cxn modelId="{74AF6923-AC50-174B-901A-975C81C338E1}" type="presParOf" srcId="{7B927766-86CC-FF40-826E-8E8795602FCE}" destId="{DCD31E13-DA88-6349-A459-D030E402A0C5}" srcOrd="0" destOrd="0" presId="urn:microsoft.com/office/officeart/2005/8/layout/equation2"/>
    <dgm:cxn modelId="{8254F382-8F50-9147-A399-30A68E2F41D7}" type="presParOf" srcId="{DCD31E13-DA88-6349-A459-D030E402A0C5}" destId="{075A5E59-90A9-EB41-9B3C-B8827933DF55}" srcOrd="0" destOrd="0" presId="urn:microsoft.com/office/officeart/2005/8/layout/equation2"/>
    <dgm:cxn modelId="{B357C6B1-3214-6546-B3D4-D99FCEFBB33F}" type="presParOf" srcId="{DCD31E13-DA88-6349-A459-D030E402A0C5}" destId="{ADE39BE3-5AD8-1D43-8601-48017E55C2A2}" srcOrd="1" destOrd="0" presId="urn:microsoft.com/office/officeart/2005/8/layout/equation2"/>
    <dgm:cxn modelId="{BFECDF13-6120-944B-AEAC-62B472DDCA99}" type="presParOf" srcId="{DCD31E13-DA88-6349-A459-D030E402A0C5}" destId="{3B859582-FCD1-EA46-8788-7C65E017BAB7}" srcOrd="2" destOrd="0" presId="urn:microsoft.com/office/officeart/2005/8/layout/equation2"/>
    <dgm:cxn modelId="{A4E767B7-C2D8-0A42-A46D-92474127B0BA}" type="presParOf" srcId="{DCD31E13-DA88-6349-A459-D030E402A0C5}" destId="{4F8BF6A6-BC54-5F4C-B4A3-5A9E0A807AE9}" srcOrd="3" destOrd="0" presId="urn:microsoft.com/office/officeart/2005/8/layout/equation2"/>
    <dgm:cxn modelId="{AF182BAC-917C-5A43-9956-0B7533F6201E}" type="presParOf" srcId="{DCD31E13-DA88-6349-A459-D030E402A0C5}" destId="{5F212A4D-09A0-B348-B73F-3346FA37470B}" srcOrd="4" destOrd="0" presId="urn:microsoft.com/office/officeart/2005/8/layout/equation2"/>
    <dgm:cxn modelId="{AA6C6BEC-4474-924F-B7B9-E514FE00B7AB}" type="presParOf" srcId="{7B927766-86CC-FF40-826E-8E8795602FCE}" destId="{E7A77739-04B8-B644-A0CC-C2311D4E0C8B}" srcOrd="1" destOrd="0" presId="urn:microsoft.com/office/officeart/2005/8/layout/equation2"/>
    <dgm:cxn modelId="{5CFF5A5D-752F-7E43-AFFD-7ACB991245BA}" type="presParOf" srcId="{E7A77739-04B8-B644-A0CC-C2311D4E0C8B}" destId="{E0E856A2-D868-4848-9659-FAA1882D74C2}" srcOrd="0" destOrd="0" presId="urn:microsoft.com/office/officeart/2005/8/layout/equation2"/>
    <dgm:cxn modelId="{7093609B-EDE0-4142-9A04-60870CBAD277}" type="presParOf" srcId="{7B927766-86CC-FF40-826E-8E8795602FCE}" destId="{BCCC91DB-8C1B-FE4D-AC5D-A18B4969D51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3BA62C-973C-D047-B4B5-3B3E0628E891}" type="doc">
      <dgm:prSet loTypeId="urn:microsoft.com/office/officeart/2005/8/layout/l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FF135B3A-B48C-234B-9CBC-D8546B23506A}">
      <dgm:prSet phldrT="[Текст]"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меры </a:t>
          </a:r>
          <a:r>
            <a:rPr lang="ru-RU" dirty="0" err="1"/>
            <a:t>центрированности</a:t>
          </a:r>
          <a:endParaRPr lang="ru-RU" dirty="0"/>
        </a:p>
      </dgm:t>
    </dgm:pt>
    <dgm:pt modelId="{146A84A6-FDF1-B24B-A2A5-E77BB2B363CA}" type="parTrans" cxnId="{9A042FFA-C000-204F-800C-90B2B2F9914B}">
      <dgm:prSet/>
      <dgm:spPr/>
      <dgm:t>
        <a:bodyPr/>
        <a:lstStyle/>
        <a:p>
          <a:endParaRPr lang="ru-RU"/>
        </a:p>
      </dgm:t>
    </dgm:pt>
    <dgm:pt modelId="{1A9CA6BC-404D-2B44-9934-A74AB8AEB5C4}" type="sibTrans" cxnId="{9A042FFA-C000-204F-800C-90B2B2F9914B}">
      <dgm:prSet/>
      <dgm:spPr/>
      <dgm:t>
        <a:bodyPr/>
        <a:lstStyle/>
        <a:p>
          <a:endParaRPr lang="ru-RU"/>
        </a:p>
      </dgm:t>
    </dgm:pt>
    <dgm:pt modelId="{6F9015DE-32DC-0245-8900-7E20C2AC7139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/>
            <a:t>Математическое ожидание</a:t>
          </a:r>
        </a:p>
      </dgm:t>
    </dgm:pt>
    <dgm:pt modelId="{7DF64831-17C5-AD49-AD1C-14E6A3831E3B}" type="parTrans" cxnId="{04FA1C4B-2674-3A43-8909-0C8FFF1B2DD4}">
      <dgm:prSet/>
      <dgm:spPr/>
      <dgm:t>
        <a:bodyPr/>
        <a:lstStyle/>
        <a:p>
          <a:endParaRPr lang="ru-RU"/>
        </a:p>
      </dgm:t>
    </dgm:pt>
    <dgm:pt modelId="{9A24F87B-A34A-2945-BAAD-1C0AC0478EE4}" type="sibTrans" cxnId="{04FA1C4B-2674-3A43-8909-0C8FFF1B2DD4}">
      <dgm:prSet/>
      <dgm:spPr/>
      <dgm:t>
        <a:bodyPr/>
        <a:lstStyle/>
        <a:p>
          <a:endParaRPr lang="ru-RU"/>
        </a:p>
      </dgm:t>
    </dgm:pt>
    <dgm:pt modelId="{561A89F2-9568-E844-93AD-DAFED1A0160A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Медиана</a:t>
          </a:r>
        </a:p>
      </dgm:t>
    </dgm:pt>
    <dgm:pt modelId="{55679D73-4BFE-064F-9DC3-FEEAB9AF4B58}" type="parTrans" cxnId="{9F5FADE3-0050-5147-B1BF-76DBC34BBE44}">
      <dgm:prSet/>
      <dgm:spPr/>
      <dgm:t>
        <a:bodyPr/>
        <a:lstStyle/>
        <a:p>
          <a:endParaRPr lang="ru-RU"/>
        </a:p>
      </dgm:t>
    </dgm:pt>
    <dgm:pt modelId="{2D3F5632-6A47-444B-9665-38CB22B12EED}" type="sibTrans" cxnId="{9F5FADE3-0050-5147-B1BF-76DBC34BBE44}">
      <dgm:prSet/>
      <dgm:spPr/>
      <dgm:t>
        <a:bodyPr/>
        <a:lstStyle/>
        <a:p>
          <a:endParaRPr lang="ru-RU"/>
        </a:p>
      </dgm:t>
    </dgm:pt>
    <dgm:pt modelId="{24966476-87E2-214D-AE97-BBCA1F1BDB8A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Мода</a:t>
          </a:r>
        </a:p>
      </dgm:t>
    </dgm:pt>
    <dgm:pt modelId="{3E1CBC18-05B3-F444-AFF8-EC2FA26F19D3}" type="parTrans" cxnId="{30CEBAEA-EE36-FF4D-B992-D9549FCD49B8}">
      <dgm:prSet/>
      <dgm:spPr/>
      <dgm:t>
        <a:bodyPr/>
        <a:lstStyle/>
        <a:p>
          <a:endParaRPr lang="ru-RU"/>
        </a:p>
      </dgm:t>
    </dgm:pt>
    <dgm:pt modelId="{1B4AE122-6707-ED43-A28F-CD9E3B0A07F6}" type="sibTrans" cxnId="{30CEBAEA-EE36-FF4D-B992-D9549FCD49B8}">
      <dgm:prSet/>
      <dgm:spPr/>
      <dgm:t>
        <a:bodyPr/>
        <a:lstStyle/>
        <a:p>
          <a:endParaRPr lang="ru-RU"/>
        </a:p>
      </dgm:t>
    </dgm:pt>
    <dgm:pt modelId="{A7BF048B-2B6F-1A42-A75C-01D222D56919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меры разброса/рассеивания</a:t>
          </a:r>
        </a:p>
      </dgm:t>
    </dgm:pt>
    <dgm:pt modelId="{C8561554-9199-B54F-B71C-4CEE4253737B}" type="parTrans" cxnId="{269B2951-E3C9-F543-A74F-44026229FD1F}">
      <dgm:prSet/>
      <dgm:spPr/>
      <dgm:t>
        <a:bodyPr/>
        <a:lstStyle/>
        <a:p>
          <a:endParaRPr lang="ru-RU"/>
        </a:p>
      </dgm:t>
    </dgm:pt>
    <dgm:pt modelId="{1F34C8E3-F088-414C-B550-76180F8E212D}" type="sibTrans" cxnId="{269B2951-E3C9-F543-A74F-44026229FD1F}">
      <dgm:prSet/>
      <dgm:spPr/>
      <dgm:t>
        <a:bodyPr/>
        <a:lstStyle/>
        <a:p>
          <a:endParaRPr lang="ru-RU"/>
        </a:p>
      </dgm:t>
    </dgm:pt>
    <dgm:pt modelId="{0307B03C-1392-EA47-BB23-461B38E11BAC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Дисперсия случайной величины</a:t>
          </a:r>
        </a:p>
      </dgm:t>
    </dgm:pt>
    <dgm:pt modelId="{E82C4435-5033-7340-A91F-F4F67C53A903}" type="parTrans" cxnId="{D00EAEA6-8C98-FC49-B13E-A14D878B7BF9}">
      <dgm:prSet/>
      <dgm:spPr/>
      <dgm:t>
        <a:bodyPr/>
        <a:lstStyle/>
        <a:p>
          <a:endParaRPr lang="ru-RU"/>
        </a:p>
      </dgm:t>
    </dgm:pt>
    <dgm:pt modelId="{9B895040-97A4-7543-B180-A22A16443EBF}" type="sibTrans" cxnId="{D00EAEA6-8C98-FC49-B13E-A14D878B7BF9}">
      <dgm:prSet/>
      <dgm:spPr/>
      <dgm:t>
        <a:bodyPr/>
        <a:lstStyle/>
        <a:p>
          <a:endParaRPr lang="ru-RU"/>
        </a:p>
      </dgm:t>
    </dgm:pt>
    <dgm:pt modelId="{2C1D2942-A330-9542-ADF0-2D9F9BF79C0B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Минимум, Максимум</a:t>
          </a:r>
        </a:p>
      </dgm:t>
    </dgm:pt>
    <dgm:pt modelId="{6F524AF2-BFC6-3341-99AD-628123345511}" type="parTrans" cxnId="{1FC17DEA-0D8B-D346-A532-A0950C59E08A}">
      <dgm:prSet/>
      <dgm:spPr/>
      <dgm:t>
        <a:bodyPr/>
        <a:lstStyle/>
        <a:p>
          <a:endParaRPr lang="ru-RU"/>
        </a:p>
      </dgm:t>
    </dgm:pt>
    <dgm:pt modelId="{11553530-7184-5B4A-AF27-6F92A8F201F0}" type="sibTrans" cxnId="{1FC17DEA-0D8B-D346-A532-A0950C59E08A}">
      <dgm:prSet/>
      <dgm:spPr/>
      <dgm:t>
        <a:bodyPr/>
        <a:lstStyle/>
        <a:p>
          <a:endParaRPr lang="ru-RU"/>
        </a:p>
      </dgm:t>
    </dgm:pt>
    <dgm:pt modelId="{DE37ED91-7C60-094F-BBA8-CA3136401E97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Размах вариации</a:t>
          </a:r>
        </a:p>
      </dgm:t>
    </dgm:pt>
    <dgm:pt modelId="{D3EBC2DD-5C17-424B-AFB7-16B0C10781FF}" type="parTrans" cxnId="{4BBB75D7-3A4C-414F-9018-F580FF6DF9D6}">
      <dgm:prSet/>
      <dgm:spPr/>
      <dgm:t>
        <a:bodyPr/>
        <a:lstStyle/>
        <a:p>
          <a:endParaRPr lang="ru-RU"/>
        </a:p>
      </dgm:t>
    </dgm:pt>
    <dgm:pt modelId="{4FB56354-8F21-E648-8712-26E624626F85}" type="sibTrans" cxnId="{4BBB75D7-3A4C-414F-9018-F580FF6DF9D6}">
      <dgm:prSet/>
      <dgm:spPr/>
      <dgm:t>
        <a:bodyPr/>
        <a:lstStyle/>
        <a:p>
          <a:endParaRPr lang="ru-RU"/>
        </a:p>
      </dgm:t>
    </dgm:pt>
    <dgm:pt modelId="{908D4044-FDCB-DC4F-9A9F-59CAE93EE937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Доверительный интервал</a:t>
          </a:r>
        </a:p>
      </dgm:t>
    </dgm:pt>
    <dgm:pt modelId="{2896908C-3995-9F4B-8FB3-19C534B48482}" type="parTrans" cxnId="{CB863FCE-C403-3A4F-ADAD-D85999CF7150}">
      <dgm:prSet/>
      <dgm:spPr/>
      <dgm:t>
        <a:bodyPr/>
        <a:lstStyle/>
        <a:p>
          <a:endParaRPr lang="ru-RU"/>
        </a:p>
      </dgm:t>
    </dgm:pt>
    <dgm:pt modelId="{D1B0FD9C-D51C-404C-840C-73091B94FB08}" type="sibTrans" cxnId="{CB863FCE-C403-3A4F-ADAD-D85999CF7150}">
      <dgm:prSet/>
      <dgm:spPr/>
      <dgm:t>
        <a:bodyPr/>
        <a:lstStyle/>
        <a:p>
          <a:endParaRPr lang="ru-RU"/>
        </a:p>
      </dgm:t>
    </dgm:pt>
    <dgm:pt modelId="{FDC6C947-7818-274B-AEE3-4DDDC0DF5F11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/>
            <a:t>меры формы</a:t>
          </a:r>
        </a:p>
      </dgm:t>
    </dgm:pt>
    <dgm:pt modelId="{60EFE623-A9B0-1F45-A8C3-E7CF44DCCA4C}" type="parTrans" cxnId="{EE82DFDD-716F-4C47-85BE-3D3EC6BC6DBF}">
      <dgm:prSet/>
      <dgm:spPr/>
      <dgm:t>
        <a:bodyPr/>
        <a:lstStyle/>
        <a:p>
          <a:endParaRPr lang="ru-RU"/>
        </a:p>
      </dgm:t>
    </dgm:pt>
    <dgm:pt modelId="{D1A31561-EECC-0B46-AC15-1CE7FB6AE830}" type="sibTrans" cxnId="{EE82DFDD-716F-4C47-85BE-3D3EC6BC6DBF}">
      <dgm:prSet/>
      <dgm:spPr/>
      <dgm:t>
        <a:bodyPr/>
        <a:lstStyle/>
        <a:p>
          <a:endParaRPr lang="ru-RU"/>
        </a:p>
      </dgm:t>
    </dgm:pt>
    <dgm:pt modelId="{24F4EA1B-8CB4-574D-8D1E-9D957597026C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/>
            <a:t>Коэффициент асимметрии</a:t>
          </a:r>
        </a:p>
      </dgm:t>
    </dgm:pt>
    <dgm:pt modelId="{ECAD76CB-477A-5A42-B7E0-046FAA65ABBF}" type="parTrans" cxnId="{7C610851-958B-5147-854C-094EAD98FDD3}">
      <dgm:prSet/>
      <dgm:spPr/>
      <dgm:t>
        <a:bodyPr/>
        <a:lstStyle/>
        <a:p>
          <a:endParaRPr lang="ru-RU"/>
        </a:p>
      </dgm:t>
    </dgm:pt>
    <dgm:pt modelId="{E5BA21CA-72E4-DC47-96A0-BC7A951CDA2F}" type="sibTrans" cxnId="{7C610851-958B-5147-854C-094EAD98FDD3}">
      <dgm:prSet/>
      <dgm:spPr/>
      <dgm:t>
        <a:bodyPr/>
        <a:lstStyle/>
        <a:p>
          <a:endParaRPr lang="ru-RU"/>
        </a:p>
      </dgm:t>
    </dgm:pt>
    <dgm:pt modelId="{C9DF2F95-442E-BB47-AE71-F35619149AE7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Коэффициент перекоса</a:t>
          </a:r>
        </a:p>
      </dgm:t>
    </dgm:pt>
    <dgm:pt modelId="{F9582AA1-B539-0844-9B9D-4EF2027C7503}" type="parTrans" cxnId="{8A7710AC-B64D-2442-960B-260C42618FE7}">
      <dgm:prSet/>
      <dgm:spPr/>
      <dgm:t>
        <a:bodyPr/>
        <a:lstStyle/>
        <a:p>
          <a:endParaRPr lang="ru-RU"/>
        </a:p>
      </dgm:t>
    </dgm:pt>
    <dgm:pt modelId="{BC36627D-C5B9-CB43-8639-F853C047D4FB}" type="sibTrans" cxnId="{8A7710AC-B64D-2442-960B-260C42618FE7}">
      <dgm:prSet/>
      <dgm:spPr/>
      <dgm:t>
        <a:bodyPr/>
        <a:lstStyle/>
        <a:p>
          <a:endParaRPr lang="ru-RU"/>
        </a:p>
      </dgm:t>
    </dgm:pt>
    <dgm:pt modelId="{837B35CE-3871-9645-8F42-7B670B7AE902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Среднеквадратическое отклонение</a:t>
          </a:r>
        </a:p>
      </dgm:t>
    </dgm:pt>
    <dgm:pt modelId="{09D02146-19B3-E144-802B-043B746CB707}" type="parTrans" cxnId="{1D21F450-89A7-BF44-85FA-2E6899D8E01E}">
      <dgm:prSet/>
      <dgm:spPr/>
      <dgm:t>
        <a:bodyPr/>
        <a:lstStyle/>
        <a:p>
          <a:endParaRPr lang="ru-RU"/>
        </a:p>
      </dgm:t>
    </dgm:pt>
    <dgm:pt modelId="{A68B4E76-302C-7147-8CB3-9CB75807F4D4}" type="sibTrans" cxnId="{1D21F450-89A7-BF44-85FA-2E6899D8E01E}">
      <dgm:prSet/>
      <dgm:spPr/>
      <dgm:t>
        <a:bodyPr/>
        <a:lstStyle/>
        <a:p>
          <a:endParaRPr lang="ru-RU"/>
        </a:p>
      </dgm:t>
    </dgm:pt>
    <dgm:pt modelId="{8EF0D1BD-42AA-8647-B876-456DEFDAAAB8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ru-RU" dirty="0"/>
            <a:t>Интерквантильный размах</a:t>
          </a:r>
        </a:p>
      </dgm:t>
    </dgm:pt>
    <dgm:pt modelId="{5AE2BBBA-367B-9A4D-BAD0-56344F49FE2C}" type="parTrans" cxnId="{DB43ED34-C317-5143-88C9-7E8D29102A7C}">
      <dgm:prSet/>
      <dgm:spPr/>
      <dgm:t>
        <a:bodyPr/>
        <a:lstStyle/>
        <a:p>
          <a:endParaRPr lang="ru-RU"/>
        </a:p>
      </dgm:t>
    </dgm:pt>
    <dgm:pt modelId="{790F0872-7ECD-C442-B088-552D494EB19C}" type="sibTrans" cxnId="{DB43ED34-C317-5143-88C9-7E8D29102A7C}">
      <dgm:prSet/>
      <dgm:spPr/>
      <dgm:t>
        <a:bodyPr/>
        <a:lstStyle/>
        <a:p>
          <a:endParaRPr lang="ru-RU"/>
        </a:p>
      </dgm:t>
    </dgm:pt>
    <dgm:pt modelId="{FCD2DA7A-C06C-224B-B6D7-9A5EC0CB386A}" type="pres">
      <dgm:prSet presAssocID="{203BA62C-973C-D047-B4B5-3B3E0628E891}" presName="theList" presStyleCnt="0">
        <dgm:presLayoutVars>
          <dgm:dir/>
          <dgm:animLvl val="lvl"/>
          <dgm:resizeHandles val="exact"/>
        </dgm:presLayoutVars>
      </dgm:prSet>
      <dgm:spPr/>
    </dgm:pt>
    <dgm:pt modelId="{12F1585E-AFBB-1C48-A0B6-5231D11D7997}" type="pres">
      <dgm:prSet presAssocID="{FF135B3A-B48C-234B-9CBC-D8546B23506A}" presName="compNode" presStyleCnt="0"/>
      <dgm:spPr/>
    </dgm:pt>
    <dgm:pt modelId="{B81C2DF1-358D-C342-A551-92E210D01494}" type="pres">
      <dgm:prSet presAssocID="{FF135B3A-B48C-234B-9CBC-D8546B23506A}" presName="aNode" presStyleLbl="bgShp" presStyleIdx="0" presStyleCnt="3"/>
      <dgm:spPr/>
    </dgm:pt>
    <dgm:pt modelId="{936DBF0A-C3DD-CC42-A8F8-1F2215010F7F}" type="pres">
      <dgm:prSet presAssocID="{FF135B3A-B48C-234B-9CBC-D8546B23506A}" presName="textNode" presStyleLbl="bgShp" presStyleIdx="0" presStyleCnt="3"/>
      <dgm:spPr/>
    </dgm:pt>
    <dgm:pt modelId="{BDC29B1D-1A2D-104F-B6D4-005DF03681B0}" type="pres">
      <dgm:prSet presAssocID="{FF135B3A-B48C-234B-9CBC-D8546B23506A}" presName="compChildNode" presStyleCnt="0"/>
      <dgm:spPr/>
    </dgm:pt>
    <dgm:pt modelId="{0D326345-B541-684F-81C9-16B0838B7EA7}" type="pres">
      <dgm:prSet presAssocID="{FF135B3A-B48C-234B-9CBC-D8546B23506A}" presName="theInnerList" presStyleCnt="0"/>
      <dgm:spPr/>
    </dgm:pt>
    <dgm:pt modelId="{9867AFAB-0B86-244E-A716-F5E86188387D}" type="pres">
      <dgm:prSet presAssocID="{6F9015DE-32DC-0245-8900-7E20C2AC7139}" presName="childNode" presStyleLbl="node1" presStyleIdx="0" presStyleCnt="11">
        <dgm:presLayoutVars>
          <dgm:bulletEnabled val="1"/>
        </dgm:presLayoutVars>
      </dgm:prSet>
      <dgm:spPr/>
    </dgm:pt>
    <dgm:pt modelId="{5A4B25A4-0C44-C84B-AEBB-56CE2FF4AAB9}" type="pres">
      <dgm:prSet presAssocID="{6F9015DE-32DC-0245-8900-7E20C2AC7139}" presName="aSpace2" presStyleCnt="0"/>
      <dgm:spPr/>
    </dgm:pt>
    <dgm:pt modelId="{110C8E6F-A335-4045-B1F3-A793445195A6}" type="pres">
      <dgm:prSet presAssocID="{561A89F2-9568-E844-93AD-DAFED1A0160A}" presName="childNode" presStyleLbl="node1" presStyleIdx="1" presStyleCnt="11">
        <dgm:presLayoutVars>
          <dgm:bulletEnabled val="1"/>
        </dgm:presLayoutVars>
      </dgm:prSet>
      <dgm:spPr/>
    </dgm:pt>
    <dgm:pt modelId="{C8F9A549-6EE8-664B-81D4-B334927B1856}" type="pres">
      <dgm:prSet presAssocID="{561A89F2-9568-E844-93AD-DAFED1A0160A}" presName="aSpace2" presStyleCnt="0"/>
      <dgm:spPr/>
    </dgm:pt>
    <dgm:pt modelId="{96705BBE-0EAE-F541-9716-D4BEE000D5DC}" type="pres">
      <dgm:prSet presAssocID="{24966476-87E2-214D-AE97-BBCA1F1BDB8A}" presName="childNode" presStyleLbl="node1" presStyleIdx="2" presStyleCnt="11">
        <dgm:presLayoutVars>
          <dgm:bulletEnabled val="1"/>
        </dgm:presLayoutVars>
      </dgm:prSet>
      <dgm:spPr/>
    </dgm:pt>
    <dgm:pt modelId="{905F881B-A73C-0942-87B3-F409F26F0D67}" type="pres">
      <dgm:prSet presAssocID="{FF135B3A-B48C-234B-9CBC-D8546B23506A}" presName="aSpace" presStyleCnt="0"/>
      <dgm:spPr/>
    </dgm:pt>
    <dgm:pt modelId="{98069E5C-AB0B-7F4D-81EA-0DD44C2FFF02}" type="pres">
      <dgm:prSet presAssocID="{A7BF048B-2B6F-1A42-A75C-01D222D56919}" presName="compNode" presStyleCnt="0"/>
      <dgm:spPr/>
    </dgm:pt>
    <dgm:pt modelId="{0567C7CC-6EEA-3343-9D6D-9C464207EB68}" type="pres">
      <dgm:prSet presAssocID="{A7BF048B-2B6F-1A42-A75C-01D222D56919}" presName="aNode" presStyleLbl="bgShp" presStyleIdx="1" presStyleCnt="3"/>
      <dgm:spPr/>
    </dgm:pt>
    <dgm:pt modelId="{F044B657-D35E-EE45-BB5A-6176C8A79B52}" type="pres">
      <dgm:prSet presAssocID="{A7BF048B-2B6F-1A42-A75C-01D222D56919}" presName="textNode" presStyleLbl="bgShp" presStyleIdx="1" presStyleCnt="3"/>
      <dgm:spPr/>
    </dgm:pt>
    <dgm:pt modelId="{A663CEA2-1A25-9245-BCD9-DFEB22B65AEC}" type="pres">
      <dgm:prSet presAssocID="{A7BF048B-2B6F-1A42-A75C-01D222D56919}" presName="compChildNode" presStyleCnt="0"/>
      <dgm:spPr/>
    </dgm:pt>
    <dgm:pt modelId="{F95EF17C-D162-154F-A059-C8D710B5CA48}" type="pres">
      <dgm:prSet presAssocID="{A7BF048B-2B6F-1A42-A75C-01D222D56919}" presName="theInnerList" presStyleCnt="0"/>
      <dgm:spPr/>
    </dgm:pt>
    <dgm:pt modelId="{B42B8847-0103-364D-BCF8-B0C41D97D6C7}" type="pres">
      <dgm:prSet presAssocID="{0307B03C-1392-EA47-BB23-461B38E11BAC}" presName="childNode" presStyleLbl="node1" presStyleIdx="3" presStyleCnt="11">
        <dgm:presLayoutVars>
          <dgm:bulletEnabled val="1"/>
        </dgm:presLayoutVars>
      </dgm:prSet>
      <dgm:spPr/>
    </dgm:pt>
    <dgm:pt modelId="{74807B39-9B90-594A-A309-D78FE7AFC653}" type="pres">
      <dgm:prSet presAssocID="{0307B03C-1392-EA47-BB23-461B38E11BAC}" presName="aSpace2" presStyleCnt="0"/>
      <dgm:spPr/>
    </dgm:pt>
    <dgm:pt modelId="{59549112-020D-234F-968C-337FD62CC5B9}" type="pres">
      <dgm:prSet presAssocID="{837B35CE-3871-9645-8F42-7B670B7AE902}" presName="childNode" presStyleLbl="node1" presStyleIdx="4" presStyleCnt="11">
        <dgm:presLayoutVars>
          <dgm:bulletEnabled val="1"/>
        </dgm:presLayoutVars>
      </dgm:prSet>
      <dgm:spPr/>
    </dgm:pt>
    <dgm:pt modelId="{6961729E-9F03-5049-A6FB-C0D47E27042A}" type="pres">
      <dgm:prSet presAssocID="{837B35CE-3871-9645-8F42-7B670B7AE902}" presName="aSpace2" presStyleCnt="0"/>
      <dgm:spPr/>
    </dgm:pt>
    <dgm:pt modelId="{51A27F0E-9DE7-C64C-8303-09F22C52E064}" type="pres">
      <dgm:prSet presAssocID="{2C1D2942-A330-9542-ADF0-2D9F9BF79C0B}" presName="childNode" presStyleLbl="node1" presStyleIdx="5" presStyleCnt="11">
        <dgm:presLayoutVars>
          <dgm:bulletEnabled val="1"/>
        </dgm:presLayoutVars>
      </dgm:prSet>
      <dgm:spPr/>
    </dgm:pt>
    <dgm:pt modelId="{CE90DB68-D8D0-EC4C-B693-1BD2A901FEC8}" type="pres">
      <dgm:prSet presAssocID="{2C1D2942-A330-9542-ADF0-2D9F9BF79C0B}" presName="aSpace2" presStyleCnt="0"/>
      <dgm:spPr/>
    </dgm:pt>
    <dgm:pt modelId="{71354EAD-0B99-EE44-BC89-AF65DE77FAAD}" type="pres">
      <dgm:prSet presAssocID="{8EF0D1BD-42AA-8647-B876-456DEFDAAAB8}" presName="childNode" presStyleLbl="node1" presStyleIdx="6" presStyleCnt="11">
        <dgm:presLayoutVars>
          <dgm:bulletEnabled val="1"/>
        </dgm:presLayoutVars>
      </dgm:prSet>
      <dgm:spPr/>
    </dgm:pt>
    <dgm:pt modelId="{7F023D21-106D-4E4E-8747-8BB6940C9C2D}" type="pres">
      <dgm:prSet presAssocID="{8EF0D1BD-42AA-8647-B876-456DEFDAAAB8}" presName="aSpace2" presStyleCnt="0"/>
      <dgm:spPr/>
    </dgm:pt>
    <dgm:pt modelId="{206C2A50-D763-D84C-8172-809E55B9AF86}" type="pres">
      <dgm:prSet presAssocID="{DE37ED91-7C60-094F-BBA8-CA3136401E97}" presName="childNode" presStyleLbl="node1" presStyleIdx="7" presStyleCnt="11">
        <dgm:presLayoutVars>
          <dgm:bulletEnabled val="1"/>
        </dgm:presLayoutVars>
      </dgm:prSet>
      <dgm:spPr/>
    </dgm:pt>
    <dgm:pt modelId="{7CA85DC7-21F4-274B-A929-7E8476214B15}" type="pres">
      <dgm:prSet presAssocID="{DE37ED91-7C60-094F-BBA8-CA3136401E97}" presName="aSpace2" presStyleCnt="0"/>
      <dgm:spPr/>
    </dgm:pt>
    <dgm:pt modelId="{960E9DB2-E52F-2B46-84CE-6B0503306B41}" type="pres">
      <dgm:prSet presAssocID="{908D4044-FDCB-DC4F-9A9F-59CAE93EE937}" presName="childNode" presStyleLbl="node1" presStyleIdx="8" presStyleCnt="11">
        <dgm:presLayoutVars>
          <dgm:bulletEnabled val="1"/>
        </dgm:presLayoutVars>
      </dgm:prSet>
      <dgm:spPr/>
    </dgm:pt>
    <dgm:pt modelId="{38051D73-2777-B54B-927A-F964CBFFFE44}" type="pres">
      <dgm:prSet presAssocID="{A7BF048B-2B6F-1A42-A75C-01D222D56919}" presName="aSpace" presStyleCnt="0"/>
      <dgm:spPr/>
    </dgm:pt>
    <dgm:pt modelId="{C29586EF-E8A3-3A4A-B734-41F9373A0CC5}" type="pres">
      <dgm:prSet presAssocID="{FDC6C947-7818-274B-AEE3-4DDDC0DF5F11}" presName="compNode" presStyleCnt="0"/>
      <dgm:spPr/>
    </dgm:pt>
    <dgm:pt modelId="{35C79274-0B32-C843-A5F8-30D70F627A58}" type="pres">
      <dgm:prSet presAssocID="{FDC6C947-7818-274B-AEE3-4DDDC0DF5F11}" presName="aNode" presStyleLbl="bgShp" presStyleIdx="2" presStyleCnt="3"/>
      <dgm:spPr/>
    </dgm:pt>
    <dgm:pt modelId="{E56EAA9B-01A7-7942-8AB0-407B83EEB4B3}" type="pres">
      <dgm:prSet presAssocID="{FDC6C947-7818-274B-AEE3-4DDDC0DF5F11}" presName="textNode" presStyleLbl="bgShp" presStyleIdx="2" presStyleCnt="3"/>
      <dgm:spPr/>
    </dgm:pt>
    <dgm:pt modelId="{26F4F2D9-40A7-0C4B-86D8-5B71E465D9C9}" type="pres">
      <dgm:prSet presAssocID="{FDC6C947-7818-274B-AEE3-4DDDC0DF5F11}" presName="compChildNode" presStyleCnt="0"/>
      <dgm:spPr/>
    </dgm:pt>
    <dgm:pt modelId="{4F739886-2620-E24D-92E4-2575EC550D5C}" type="pres">
      <dgm:prSet presAssocID="{FDC6C947-7818-274B-AEE3-4DDDC0DF5F11}" presName="theInnerList" presStyleCnt="0"/>
      <dgm:spPr/>
    </dgm:pt>
    <dgm:pt modelId="{5295E385-1C8D-074A-8792-6B23E0604275}" type="pres">
      <dgm:prSet presAssocID="{24F4EA1B-8CB4-574D-8D1E-9D957597026C}" presName="childNode" presStyleLbl="node1" presStyleIdx="9" presStyleCnt="11">
        <dgm:presLayoutVars>
          <dgm:bulletEnabled val="1"/>
        </dgm:presLayoutVars>
      </dgm:prSet>
      <dgm:spPr/>
    </dgm:pt>
    <dgm:pt modelId="{A8DD3C6A-B370-2B4E-BEFC-0DE8BD10082D}" type="pres">
      <dgm:prSet presAssocID="{24F4EA1B-8CB4-574D-8D1E-9D957597026C}" presName="aSpace2" presStyleCnt="0"/>
      <dgm:spPr/>
    </dgm:pt>
    <dgm:pt modelId="{85F80C7E-0FA2-7D46-A288-C3C92DF52F38}" type="pres">
      <dgm:prSet presAssocID="{C9DF2F95-442E-BB47-AE71-F35619149AE7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CAF7D90B-0EB3-0B47-8E7A-0C55E9F5667D}" type="presOf" srcId="{DE37ED91-7C60-094F-BBA8-CA3136401E97}" destId="{206C2A50-D763-D84C-8172-809E55B9AF86}" srcOrd="0" destOrd="0" presId="urn:microsoft.com/office/officeart/2005/8/layout/lProcess2"/>
    <dgm:cxn modelId="{71AB2310-34D2-C14D-BA7E-802BECE94408}" type="presOf" srcId="{FDC6C947-7818-274B-AEE3-4DDDC0DF5F11}" destId="{35C79274-0B32-C843-A5F8-30D70F627A58}" srcOrd="0" destOrd="0" presId="urn:microsoft.com/office/officeart/2005/8/layout/lProcess2"/>
    <dgm:cxn modelId="{31FEE31D-2F8A-7E43-B416-6C44BC2C4FBE}" type="presOf" srcId="{A7BF048B-2B6F-1A42-A75C-01D222D56919}" destId="{0567C7CC-6EEA-3343-9D6D-9C464207EB68}" srcOrd="0" destOrd="0" presId="urn:microsoft.com/office/officeart/2005/8/layout/lProcess2"/>
    <dgm:cxn modelId="{D7762522-AB0F-6A48-949E-2854E4FDCC08}" type="presOf" srcId="{837B35CE-3871-9645-8F42-7B670B7AE902}" destId="{59549112-020D-234F-968C-337FD62CC5B9}" srcOrd="0" destOrd="0" presId="urn:microsoft.com/office/officeart/2005/8/layout/lProcess2"/>
    <dgm:cxn modelId="{B72BF123-6912-2044-8313-B9F5911CD6BD}" type="presOf" srcId="{FF135B3A-B48C-234B-9CBC-D8546B23506A}" destId="{936DBF0A-C3DD-CC42-A8F8-1F2215010F7F}" srcOrd="1" destOrd="0" presId="urn:microsoft.com/office/officeart/2005/8/layout/lProcess2"/>
    <dgm:cxn modelId="{DB43ED34-C317-5143-88C9-7E8D29102A7C}" srcId="{A7BF048B-2B6F-1A42-A75C-01D222D56919}" destId="{8EF0D1BD-42AA-8647-B876-456DEFDAAAB8}" srcOrd="3" destOrd="0" parTransId="{5AE2BBBA-367B-9A4D-BAD0-56344F49FE2C}" sibTransId="{790F0872-7ECD-C442-B088-552D494EB19C}"/>
    <dgm:cxn modelId="{A8780848-6BAC-5F41-9827-E0412A758E62}" type="presOf" srcId="{FDC6C947-7818-274B-AEE3-4DDDC0DF5F11}" destId="{E56EAA9B-01A7-7942-8AB0-407B83EEB4B3}" srcOrd="1" destOrd="0" presId="urn:microsoft.com/office/officeart/2005/8/layout/lProcess2"/>
    <dgm:cxn modelId="{04FA1C4B-2674-3A43-8909-0C8FFF1B2DD4}" srcId="{FF135B3A-B48C-234B-9CBC-D8546B23506A}" destId="{6F9015DE-32DC-0245-8900-7E20C2AC7139}" srcOrd="0" destOrd="0" parTransId="{7DF64831-17C5-AD49-AD1C-14E6A3831E3B}" sibTransId="{9A24F87B-A34A-2945-BAAD-1C0AC0478EE4}"/>
    <dgm:cxn modelId="{1D21F450-89A7-BF44-85FA-2E6899D8E01E}" srcId="{A7BF048B-2B6F-1A42-A75C-01D222D56919}" destId="{837B35CE-3871-9645-8F42-7B670B7AE902}" srcOrd="1" destOrd="0" parTransId="{09D02146-19B3-E144-802B-043B746CB707}" sibTransId="{A68B4E76-302C-7147-8CB3-9CB75807F4D4}"/>
    <dgm:cxn modelId="{7C610851-958B-5147-854C-094EAD98FDD3}" srcId="{FDC6C947-7818-274B-AEE3-4DDDC0DF5F11}" destId="{24F4EA1B-8CB4-574D-8D1E-9D957597026C}" srcOrd="0" destOrd="0" parTransId="{ECAD76CB-477A-5A42-B7E0-046FAA65ABBF}" sibTransId="{E5BA21CA-72E4-DC47-96A0-BC7A951CDA2F}"/>
    <dgm:cxn modelId="{269B2951-E3C9-F543-A74F-44026229FD1F}" srcId="{203BA62C-973C-D047-B4B5-3B3E0628E891}" destId="{A7BF048B-2B6F-1A42-A75C-01D222D56919}" srcOrd="1" destOrd="0" parTransId="{C8561554-9199-B54F-B71C-4CEE4253737B}" sibTransId="{1F34C8E3-F088-414C-B550-76180F8E212D}"/>
    <dgm:cxn modelId="{F00E8C83-4EE0-384F-9C9C-85AE9AD7BB95}" type="presOf" srcId="{561A89F2-9568-E844-93AD-DAFED1A0160A}" destId="{110C8E6F-A335-4045-B1F3-A793445195A6}" srcOrd="0" destOrd="0" presId="urn:microsoft.com/office/officeart/2005/8/layout/lProcess2"/>
    <dgm:cxn modelId="{9BA29990-F294-0F45-ABDB-B92D9BCDD1A6}" type="presOf" srcId="{2C1D2942-A330-9542-ADF0-2D9F9BF79C0B}" destId="{51A27F0E-9DE7-C64C-8303-09F22C52E064}" srcOrd="0" destOrd="0" presId="urn:microsoft.com/office/officeart/2005/8/layout/lProcess2"/>
    <dgm:cxn modelId="{C577DB95-D560-2347-AB4B-21EF2865EFE2}" type="presOf" srcId="{24966476-87E2-214D-AE97-BBCA1F1BDB8A}" destId="{96705BBE-0EAE-F541-9716-D4BEE000D5DC}" srcOrd="0" destOrd="0" presId="urn:microsoft.com/office/officeart/2005/8/layout/lProcess2"/>
    <dgm:cxn modelId="{575DA79D-7E5F-664E-8266-6983D4513FA1}" type="presOf" srcId="{6F9015DE-32DC-0245-8900-7E20C2AC7139}" destId="{9867AFAB-0B86-244E-A716-F5E86188387D}" srcOrd="0" destOrd="0" presId="urn:microsoft.com/office/officeart/2005/8/layout/lProcess2"/>
    <dgm:cxn modelId="{6E6353A1-B05A-7945-B481-EC1227A674D9}" type="presOf" srcId="{A7BF048B-2B6F-1A42-A75C-01D222D56919}" destId="{F044B657-D35E-EE45-BB5A-6176C8A79B52}" srcOrd="1" destOrd="0" presId="urn:microsoft.com/office/officeart/2005/8/layout/lProcess2"/>
    <dgm:cxn modelId="{D00EAEA6-8C98-FC49-B13E-A14D878B7BF9}" srcId="{A7BF048B-2B6F-1A42-A75C-01D222D56919}" destId="{0307B03C-1392-EA47-BB23-461B38E11BAC}" srcOrd="0" destOrd="0" parTransId="{E82C4435-5033-7340-A91F-F4F67C53A903}" sibTransId="{9B895040-97A4-7543-B180-A22A16443EBF}"/>
    <dgm:cxn modelId="{8A7710AC-B64D-2442-960B-260C42618FE7}" srcId="{FDC6C947-7818-274B-AEE3-4DDDC0DF5F11}" destId="{C9DF2F95-442E-BB47-AE71-F35619149AE7}" srcOrd="1" destOrd="0" parTransId="{F9582AA1-B539-0844-9B9D-4EF2027C7503}" sibTransId="{BC36627D-C5B9-CB43-8639-F853C047D4FB}"/>
    <dgm:cxn modelId="{03B49CBF-1476-EE4A-B96E-B06E9A098B55}" type="presOf" srcId="{0307B03C-1392-EA47-BB23-461B38E11BAC}" destId="{B42B8847-0103-364D-BCF8-B0C41D97D6C7}" srcOrd="0" destOrd="0" presId="urn:microsoft.com/office/officeart/2005/8/layout/lProcess2"/>
    <dgm:cxn modelId="{6DB8B2C0-7C18-3D4E-98BD-2436FAA259C9}" type="presOf" srcId="{FF135B3A-B48C-234B-9CBC-D8546B23506A}" destId="{B81C2DF1-358D-C342-A551-92E210D01494}" srcOrd="0" destOrd="0" presId="urn:microsoft.com/office/officeart/2005/8/layout/lProcess2"/>
    <dgm:cxn modelId="{CB863FCE-C403-3A4F-ADAD-D85999CF7150}" srcId="{A7BF048B-2B6F-1A42-A75C-01D222D56919}" destId="{908D4044-FDCB-DC4F-9A9F-59CAE93EE937}" srcOrd="5" destOrd="0" parTransId="{2896908C-3995-9F4B-8FB3-19C534B48482}" sibTransId="{D1B0FD9C-D51C-404C-840C-73091B94FB08}"/>
    <dgm:cxn modelId="{4BBB75D7-3A4C-414F-9018-F580FF6DF9D6}" srcId="{A7BF048B-2B6F-1A42-A75C-01D222D56919}" destId="{DE37ED91-7C60-094F-BBA8-CA3136401E97}" srcOrd="4" destOrd="0" parTransId="{D3EBC2DD-5C17-424B-AFB7-16B0C10781FF}" sibTransId="{4FB56354-8F21-E648-8712-26E624626F85}"/>
    <dgm:cxn modelId="{F0F6D6DC-FE04-0541-8EF9-C30C65498DC2}" type="presOf" srcId="{908D4044-FDCB-DC4F-9A9F-59CAE93EE937}" destId="{960E9DB2-E52F-2B46-84CE-6B0503306B41}" srcOrd="0" destOrd="0" presId="urn:microsoft.com/office/officeart/2005/8/layout/lProcess2"/>
    <dgm:cxn modelId="{EE82DFDD-716F-4C47-85BE-3D3EC6BC6DBF}" srcId="{203BA62C-973C-D047-B4B5-3B3E0628E891}" destId="{FDC6C947-7818-274B-AEE3-4DDDC0DF5F11}" srcOrd="2" destOrd="0" parTransId="{60EFE623-A9B0-1F45-A8C3-E7CF44DCCA4C}" sibTransId="{D1A31561-EECC-0B46-AC15-1CE7FB6AE830}"/>
    <dgm:cxn modelId="{9F5FADE3-0050-5147-B1BF-76DBC34BBE44}" srcId="{FF135B3A-B48C-234B-9CBC-D8546B23506A}" destId="{561A89F2-9568-E844-93AD-DAFED1A0160A}" srcOrd="1" destOrd="0" parTransId="{55679D73-4BFE-064F-9DC3-FEEAB9AF4B58}" sibTransId="{2D3F5632-6A47-444B-9665-38CB22B12EED}"/>
    <dgm:cxn modelId="{1FC17DEA-0D8B-D346-A532-A0950C59E08A}" srcId="{A7BF048B-2B6F-1A42-A75C-01D222D56919}" destId="{2C1D2942-A330-9542-ADF0-2D9F9BF79C0B}" srcOrd="2" destOrd="0" parTransId="{6F524AF2-BFC6-3341-99AD-628123345511}" sibTransId="{11553530-7184-5B4A-AF27-6F92A8F201F0}"/>
    <dgm:cxn modelId="{30CEBAEA-EE36-FF4D-B992-D9549FCD49B8}" srcId="{FF135B3A-B48C-234B-9CBC-D8546B23506A}" destId="{24966476-87E2-214D-AE97-BBCA1F1BDB8A}" srcOrd="2" destOrd="0" parTransId="{3E1CBC18-05B3-F444-AFF8-EC2FA26F19D3}" sibTransId="{1B4AE122-6707-ED43-A28F-CD9E3B0A07F6}"/>
    <dgm:cxn modelId="{D79415F1-75B4-4940-868D-A3BD6C9BD186}" type="presOf" srcId="{C9DF2F95-442E-BB47-AE71-F35619149AE7}" destId="{85F80C7E-0FA2-7D46-A288-C3C92DF52F38}" srcOrd="0" destOrd="0" presId="urn:microsoft.com/office/officeart/2005/8/layout/lProcess2"/>
    <dgm:cxn modelId="{F5ACC8F2-098F-9F4A-AEBD-FB7D46DF03E6}" type="presOf" srcId="{203BA62C-973C-D047-B4B5-3B3E0628E891}" destId="{FCD2DA7A-C06C-224B-B6D7-9A5EC0CB386A}" srcOrd="0" destOrd="0" presId="urn:microsoft.com/office/officeart/2005/8/layout/lProcess2"/>
    <dgm:cxn modelId="{9A042FFA-C000-204F-800C-90B2B2F9914B}" srcId="{203BA62C-973C-D047-B4B5-3B3E0628E891}" destId="{FF135B3A-B48C-234B-9CBC-D8546B23506A}" srcOrd="0" destOrd="0" parTransId="{146A84A6-FDF1-B24B-A2A5-E77BB2B363CA}" sibTransId="{1A9CA6BC-404D-2B44-9934-A74AB8AEB5C4}"/>
    <dgm:cxn modelId="{24F522FD-623A-4147-A2F0-D77B0C849448}" type="presOf" srcId="{24F4EA1B-8CB4-574D-8D1E-9D957597026C}" destId="{5295E385-1C8D-074A-8792-6B23E0604275}" srcOrd="0" destOrd="0" presId="urn:microsoft.com/office/officeart/2005/8/layout/lProcess2"/>
    <dgm:cxn modelId="{7E7790FD-AB8C-8A49-A9BF-C2BD04DA35A4}" type="presOf" srcId="{8EF0D1BD-42AA-8647-B876-456DEFDAAAB8}" destId="{71354EAD-0B99-EE44-BC89-AF65DE77FAAD}" srcOrd="0" destOrd="0" presId="urn:microsoft.com/office/officeart/2005/8/layout/lProcess2"/>
    <dgm:cxn modelId="{CE7F277E-A9CE-5E41-9479-64C408A2C363}" type="presParOf" srcId="{FCD2DA7A-C06C-224B-B6D7-9A5EC0CB386A}" destId="{12F1585E-AFBB-1C48-A0B6-5231D11D7997}" srcOrd="0" destOrd="0" presId="urn:microsoft.com/office/officeart/2005/8/layout/lProcess2"/>
    <dgm:cxn modelId="{746C944F-624F-0D45-9374-5C9778B9D13E}" type="presParOf" srcId="{12F1585E-AFBB-1C48-A0B6-5231D11D7997}" destId="{B81C2DF1-358D-C342-A551-92E210D01494}" srcOrd="0" destOrd="0" presId="urn:microsoft.com/office/officeart/2005/8/layout/lProcess2"/>
    <dgm:cxn modelId="{4B864F9F-A3D6-5142-9546-A1ACEC6D2501}" type="presParOf" srcId="{12F1585E-AFBB-1C48-A0B6-5231D11D7997}" destId="{936DBF0A-C3DD-CC42-A8F8-1F2215010F7F}" srcOrd="1" destOrd="0" presId="urn:microsoft.com/office/officeart/2005/8/layout/lProcess2"/>
    <dgm:cxn modelId="{316ED590-B89D-8047-BBE2-E2C6463E8B0A}" type="presParOf" srcId="{12F1585E-AFBB-1C48-A0B6-5231D11D7997}" destId="{BDC29B1D-1A2D-104F-B6D4-005DF03681B0}" srcOrd="2" destOrd="0" presId="urn:microsoft.com/office/officeart/2005/8/layout/lProcess2"/>
    <dgm:cxn modelId="{0D81E0CC-DF11-7C49-9872-F56DDCA8F83B}" type="presParOf" srcId="{BDC29B1D-1A2D-104F-B6D4-005DF03681B0}" destId="{0D326345-B541-684F-81C9-16B0838B7EA7}" srcOrd="0" destOrd="0" presId="urn:microsoft.com/office/officeart/2005/8/layout/lProcess2"/>
    <dgm:cxn modelId="{E653C0A1-94ED-2E4E-AB8C-5FF19FB3873C}" type="presParOf" srcId="{0D326345-B541-684F-81C9-16B0838B7EA7}" destId="{9867AFAB-0B86-244E-A716-F5E86188387D}" srcOrd="0" destOrd="0" presId="urn:microsoft.com/office/officeart/2005/8/layout/lProcess2"/>
    <dgm:cxn modelId="{37B737A5-F27C-4E42-B905-78C28C32BCDA}" type="presParOf" srcId="{0D326345-B541-684F-81C9-16B0838B7EA7}" destId="{5A4B25A4-0C44-C84B-AEBB-56CE2FF4AAB9}" srcOrd="1" destOrd="0" presId="urn:microsoft.com/office/officeart/2005/8/layout/lProcess2"/>
    <dgm:cxn modelId="{6B2F165E-6CE6-504B-B22B-2AD2B9678B11}" type="presParOf" srcId="{0D326345-B541-684F-81C9-16B0838B7EA7}" destId="{110C8E6F-A335-4045-B1F3-A793445195A6}" srcOrd="2" destOrd="0" presId="urn:microsoft.com/office/officeart/2005/8/layout/lProcess2"/>
    <dgm:cxn modelId="{11E44712-F3EB-F24E-8991-2C75E08884D9}" type="presParOf" srcId="{0D326345-B541-684F-81C9-16B0838B7EA7}" destId="{C8F9A549-6EE8-664B-81D4-B334927B1856}" srcOrd="3" destOrd="0" presId="urn:microsoft.com/office/officeart/2005/8/layout/lProcess2"/>
    <dgm:cxn modelId="{C14B0C09-9DC9-214A-81DF-2D2E4C7EA03B}" type="presParOf" srcId="{0D326345-B541-684F-81C9-16B0838B7EA7}" destId="{96705BBE-0EAE-F541-9716-D4BEE000D5DC}" srcOrd="4" destOrd="0" presId="urn:microsoft.com/office/officeart/2005/8/layout/lProcess2"/>
    <dgm:cxn modelId="{2A008CBF-9338-064F-835E-956D25EDE86C}" type="presParOf" srcId="{FCD2DA7A-C06C-224B-B6D7-9A5EC0CB386A}" destId="{905F881B-A73C-0942-87B3-F409F26F0D67}" srcOrd="1" destOrd="0" presId="urn:microsoft.com/office/officeart/2005/8/layout/lProcess2"/>
    <dgm:cxn modelId="{2F0B0BED-B367-DD47-887B-64BCE4843385}" type="presParOf" srcId="{FCD2DA7A-C06C-224B-B6D7-9A5EC0CB386A}" destId="{98069E5C-AB0B-7F4D-81EA-0DD44C2FFF02}" srcOrd="2" destOrd="0" presId="urn:microsoft.com/office/officeart/2005/8/layout/lProcess2"/>
    <dgm:cxn modelId="{7798A49C-4DE9-8A45-8885-C5A7EADDFE9F}" type="presParOf" srcId="{98069E5C-AB0B-7F4D-81EA-0DD44C2FFF02}" destId="{0567C7CC-6EEA-3343-9D6D-9C464207EB68}" srcOrd="0" destOrd="0" presId="urn:microsoft.com/office/officeart/2005/8/layout/lProcess2"/>
    <dgm:cxn modelId="{1D0649C1-3C97-8D40-BD4C-CFBA70F0F07F}" type="presParOf" srcId="{98069E5C-AB0B-7F4D-81EA-0DD44C2FFF02}" destId="{F044B657-D35E-EE45-BB5A-6176C8A79B52}" srcOrd="1" destOrd="0" presId="urn:microsoft.com/office/officeart/2005/8/layout/lProcess2"/>
    <dgm:cxn modelId="{BFA07A8F-C045-C64E-8361-43A1FD71E4F7}" type="presParOf" srcId="{98069E5C-AB0B-7F4D-81EA-0DD44C2FFF02}" destId="{A663CEA2-1A25-9245-BCD9-DFEB22B65AEC}" srcOrd="2" destOrd="0" presId="urn:microsoft.com/office/officeart/2005/8/layout/lProcess2"/>
    <dgm:cxn modelId="{2297004C-9494-6C4B-8D38-25F413AB56C6}" type="presParOf" srcId="{A663CEA2-1A25-9245-BCD9-DFEB22B65AEC}" destId="{F95EF17C-D162-154F-A059-C8D710B5CA48}" srcOrd="0" destOrd="0" presId="urn:microsoft.com/office/officeart/2005/8/layout/lProcess2"/>
    <dgm:cxn modelId="{5318883B-ED90-4B47-BBFB-03B3AD574E43}" type="presParOf" srcId="{F95EF17C-D162-154F-A059-C8D710B5CA48}" destId="{B42B8847-0103-364D-BCF8-B0C41D97D6C7}" srcOrd="0" destOrd="0" presId="urn:microsoft.com/office/officeart/2005/8/layout/lProcess2"/>
    <dgm:cxn modelId="{302A1D87-4893-1E47-83A7-07188BCEC200}" type="presParOf" srcId="{F95EF17C-D162-154F-A059-C8D710B5CA48}" destId="{74807B39-9B90-594A-A309-D78FE7AFC653}" srcOrd="1" destOrd="0" presId="urn:microsoft.com/office/officeart/2005/8/layout/lProcess2"/>
    <dgm:cxn modelId="{B6524242-D9F1-BE4C-B423-FE949F4F5851}" type="presParOf" srcId="{F95EF17C-D162-154F-A059-C8D710B5CA48}" destId="{59549112-020D-234F-968C-337FD62CC5B9}" srcOrd="2" destOrd="0" presId="urn:microsoft.com/office/officeart/2005/8/layout/lProcess2"/>
    <dgm:cxn modelId="{4620FC79-9583-BB45-B8E9-80E6A5F3D6EA}" type="presParOf" srcId="{F95EF17C-D162-154F-A059-C8D710B5CA48}" destId="{6961729E-9F03-5049-A6FB-C0D47E27042A}" srcOrd="3" destOrd="0" presId="urn:microsoft.com/office/officeart/2005/8/layout/lProcess2"/>
    <dgm:cxn modelId="{7CAD23EF-90BB-2C40-BD7E-278988B8CDB4}" type="presParOf" srcId="{F95EF17C-D162-154F-A059-C8D710B5CA48}" destId="{51A27F0E-9DE7-C64C-8303-09F22C52E064}" srcOrd="4" destOrd="0" presId="urn:microsoft.com/office/officeart/2005/8/layout/lProcess2"/>
    <dgm:cxn modelId="{399185D0-5C62-4E45-9A38-8936A164E911}" type="presParOf" srcId="{F95EF17C-D162-154F-A059-C8D710B5CA48}" destId="{CE90DB68-D8D0-EC4C-B693-1BD2A901FEC8}" srcOrd="5" destOrd="0" presId="urn:microsoft.com/office/officeart/2005/8/layout/lProcess2"/>
    <dgm:cxn modelId="{64EDE98F-A5AE-D144-90DD-E88A90B2EE1F}" type="presParOf" srcId="{F95EF17C-D162-154F-A059-C8D710B5CA48}" destId="{71354EAD-0B99-EE44-BC89-AF65DE77FAAD}" srcOrd="6" destOrd="0" presId="urn:microsoft.com/office/officeart/2005/8/layout/lProcess2"/>
    <dgm:cxn modelId="{88A959E4-C437-3A42-951F-EE8DB419C9B8}" type="presParOf" srcId="{F95EF17C-D162-154F-A059-C8D710B5CA48}" destId="{7F023D21-106D-4E4E-8747-8BB6940C9C2D}" srcOrd="7" destOrd="0" presId="urn:microsoft.com/office/officeart/2005/8/layout/lProcess2"/>
    <dgm:cxn modelId="{36A4DA44-4F15-D84A-8E58-1A1A7ABBA2F4}" type="presParOf" srcId="{F95EF17C-D162-154F-A059-C8D710B5CA48}" destId="{206C2A50-D763-D84C-8172-809E55B9AF86}" srcOrd="8" destOrd="0" presId="urn:microsoft.com/office/officeart/2005/8/layout/lProcess2"/>
    <dgm:cxn modelId="{15A8157F-9F73-3044-9D96-6C752F3554B9}" type="presParOf" srcId="{F95EF17C-D162-154F-A059-C8D710B5CA48}" destId="{7CA85DC7-21F4-274B-A929-7E8476214B15}" srcOrd="9" destOrd="0" presId="urn:microsoft.com/office/officeart/2005/8/layout/lProcess2"/>
    <dgm:cxn modelId="{61A4ACA6-CDA4-BB4C-8D12-52BD9A51A316}" type="presParOf" srcId="{F95EF17C-D162-154F-A059-C8D710B5CA48}" destId="{960E9DB2-E52F-2B46-84CE-6B0503306B41}" srcOrd="10" destOrd="0" presId="urn:microsoft.com/office/officeart/2005/8/layout/lProcess2"/>
    <dgm:cxn modelId="{E71D052E-8416-3E4F-A2DA-E35AA933FAE7}" type="presParOf" srcId="{FCD2DA7A-C06C-224B-B6D7-9A5EC0CB386A}" destId="{38051D73-2777-B54B-927A-F964CBFFFE44}" srcOrd="3" destOrd="0" presId="urn:microsoft.com/office/officeart/2005/8/layout/lProcess2"/>
    <dgm:cxn modelId="{99894293-03CF-114B-9A5D-F949E77BA4A6}" type="presParOf" srcId="{FCD2DA7A-C06C-224B-B6D7-9A5EC0CB386A}" destId="{C29586EF-E8A3-3A4A-B734-41F9373A0CC5}" srcOrd="4" destOrd="0" presId="urn:microsoft.com/office/officeart/2005/8/layout/lProcess2"/>
    <dgm:cxn modelId="{1D3C0BA0-EF96-0343-90DC-ECA944208C8C}" type="presParOf" srcId="{C29586EF-E8A3-3A4A-B734-41F9373A0CC5}" destId="{35C79274-0B32-C843-A5F8-30D70F627A58}" srcOrd="0" destOrd="0" presId="urn:microsoft.com/office/officeart/2005/8/layout/lProcess2"/>
    <dgm:cxn modelId="{AD0AF732-DC27-5246-B5A0-2565CD7AFA1B}" type="presParOf" srcId="{C29586EF-E8A3-3A4A-B734-41F9373A0CC5}" destId="{E56EAA9B-01A7-7942-8AB0-407B83EEB4B3}" srcOrd="1" destOrd="0" presId="urn:microsoft.com/office/officeart/2005/8/layout/lProcess2"/>
    <dgm:cxn modelId="{018CF3DE-8346-DA44-A9C1-1C142D6AB861}" type="presParOf" srcId="{C29586EF-E8A3-3A4A-B734-41F9373A0CC5}" destId="{26F4F2D9-40A7-0C4B-86D8-5B71E465D9C9}" srcOrd="2" destOrd="0" presId="urn:microsoft.com/office/officeart/2005/8/layout/lProcess2"/>
    <dgm:cxn modelId="{ED6DB08A-D0A7-C142-A059-4C47355F3E22}" type="presParOf" srcId="{26F4F2D9-40A7-0C4B-86D8-5B71E465D9C9}" destId="{4F739886-2620-E24D-92E4-2575EC550D5C}" srcOrd="0" destOrd="0" presId="urn:microsoft.com/office/officeart/2005/8/layout/lProcess2"/>
    <dgm:cxn modelId="{4E86845E-361C-EB40-9A17-D524ABF902F8}" type="presParOf" srcId="{4F739886-2620-E24D-92E4-2575EC550D5C}" destId="{5295E385-1C8D-074A-8792-6B23E0604275}" srcOrd="0" destOrd="0" presId="urn:microsoft.com/office/officeart/2005/8/layout/lProcess2"/>
    <dgm:cxn modelId="{154EA519-9416-E944-8AC1-6922E4AD424C}" type="presParOf" srcId="{4F739886-2620-E24D-92E4-2575EC550D5C}" destId="{A8DD3C6A-B370-2B4E-BEFC-0DE8BD10082D}" srcOrd="1" destOrd="0" presId="urn:microsoft.com/office/officeart/2005/8/layout/lProcess2"/>
    <dgm:cxn modelId="{5AAEBF30-C808-0849-8172-EDD4E5CE19A7}" type="presParOf" srcId="{4F739886-2620-E24D-92E4-2575EC550D5C}" destId="{85F80C7E-0FA2-7D46-A288-C3C92DF52F3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0006FF-4439-174E-8008-7B97C2C58A96}" type="doc">
      <dgm:prSet loTypeId="urn:microsoft.com/office/officeart/2005/8/layout/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B5547B55-DE62-5045-B00D-A7DD57CF886E}">
      <dgm:prSet phldrT="[Текст]"/>
      <dgm:spPr/>
      <dgm:t>
        <a:bodyPr/>
        <a:lstStyle/>
        <a:p>
          <a:r>
            <a:rPr lang="ru-RU" dirty="0"/>
            <a:t>Данные</a:t>
          </a:r>
        </a:p>
      </dgm:t>
    </dgm:pt>
    <dgm:pt modelId="{442F3CC4-7F3A-1946-B3FA-431D151A58F8}" type="parTrans" cxnId="{5F15059A-36ED-9D45-A7D0-53E64289F1F6}">
      <dgm:prSet/>
      <dgm:spPr/>
      <dgm:t>
        <a:bodyPr/>
        <a:lstStyle/>
        <a:p>
          <a:endParaRPr lang="ru-RU"/>
        </a:p>
      </dgm:t>
    </dgm:pt>
    <dgm:pt modelId="{5AB3D33A-1D07-274D-9FD3-A4C971D37739}" type="sibTrans" cxnId="{5F15059A-36ED-9D45-A7D0-53E64289F1F6}">
      <dgm:prSet/>
      <dgm:spPr/>
      <dgm:t>
        <a:bodyPr/>
        <a:lstStyle/>
        <a:p>
          <a:endParaRPr lang="ru-RU"/>
        </a:p>
      </dgm:t>
    </dgm:pt>
    <dgm:pt modelId="{3EF3A20F-4EB5-9C47-AAD7-D0095CB11DE1}">
      <dgm:prSet phldrT="[Текст]"/>
      <dgm:spPr/>
      <dgm:t>
        <a:bodyPr/>
        <a:lstStyle/>
        <a:p>
          <a:r>
            <a:rPr lang="ru-RU" dirty="0" err="1"/>
            <a:t>Неочерченные</a:t>
          </a:r>
          <a:r>
            <a:rPr lang="ru-RU" dirty="0"/>
            <a:t> полномочия</a:t>
          </a:r>
        </a:p>
      </dgm:t>
    </dgm:pt>
    <dgm:pt modelId="{16EF4FA3-45B8-0241-9643-DCE59F9578FD}" type="parTrans" cxnId="{6520C4A4-08DF-CD4A-95ED-AE69667CED29}">
      <dgm:prSet/>
      <dgm:spPr/>
      <dgm:t>
        <a:bodyPr/>
        <a:lstStyle/>
        <a:p>
          <a:endParaRPr lang="ru-RU"/>
        </a:p>
      </dgm:t>
    </dgm:pt>
    <dgm:pt modelId="{FBBB4E80-0BB0-D546-9629-C87D89110544}" type="sibTrans" cxnId="{6520C4A4-08DF-CD4A-95ED-AE69667CED29}">
      <dgm:prSet/>
      <dgm:spPr/>
      <dgm:t>
        <a:bodyPr/>
        <a:lstStyle/>
        <a:p>
          <a:endParaRPr lang="ru-RU"/>
        </a:p>
      </dgm:t>
    </dgm:pt>
    <dgm:pt modelId="{C073B3CB-ED2B-A346-950B-365F769651FF}">
      <dgm:prSet phldrT="[Текст]"/>
      <dgm:spPr/>
      <dgm:t>
        <a:bodyPr/>
        <a:lstStyle/>
        <a:p>
          <a:r>
            <a:rPr lang="ru-RU" dirty="0"/>
            <a:t>Меж двух миров</a:t>
          </a:r>
        </a:p>
      </dgm:t>
    </dgm:pt>
    <dgm:pt modelId="{BC8A93D1-38F4-2040-A436-C41A15A03B3F}" type="parTrans" cxnId="{8FC71936-1477-604A-A89D-627B5EED2264}">
      <dgm:prSet/>
      <dgm:spPr/>
      <dgm:t>
        <a:bodyPr/>
        <a:lstStyle/>
        <a:p>
          <a:endParaRPr lang="ru-RU"/>
        </a:p>
      </dgm:t>
    </dgm:pt>
    <dgm:pt modelId="{2FD5CE8D-D86B-F147-870A-0DD4180362A9}" type="sibTrans" cxnId="{8FC71936-1477-604A-A89D-627B5EED2264}">
      <dgm:prSet/>
      <dgm:spPr/>
      <dgm:t>
        <a:bodyPr/>
        <a:lstStyle/>
        <a:p>
          <a:endParaRPr lang="ru-RU"/>
        </a:p>
      </dgm:t>
    </dgm:pt>
    <dgm:pt modelId="{D26A5D5F-8C9E-4A48-9338-3FD9F011B3B5}">
      <dgm:prSet phldrT="[Текст]"/>
      <dgm:spPr/>
      <dgm:t>
        <a:bodyPr/>
        <a:lstStyle/>
        <a:p>
          <a:r>
            <a:rPr lang="ru-RU" dirty="0"/>
            <a:t>Найти потребность клиента, а не желания</a:t>
          </a:r>
        </a:p>
      </dgm:t>
    </dgm:pt>
    <dgm:pt modelId="{3CF9FB66-4D35-FC40-9699-F644C2DE0944}" type="parTrans" cxnId="{0A685F0E-E7B5-864F-98D3-8413430E0B2F}">
      <dgm:prSet/>
      <dgm:spPr/>
      <dgm:t>
        <a:bodyPr/>
        <a:lstStyle/>
        <a:p>
          <a:endParaRPr lang="ru-RU"/>
        </a:p>
      </dgm:t>
    </dgm:pt>
    <dgm:pt modelId="{763148E8-679D-284F-8C83-8DB637F77681}" type="sibTrans" cxnId="{0A685F0E-E7B5-864F-98D3-8413430E0B2F}">
      <dgm:prSet/>
      <dgm:spPr/>
      <dgm:t>
        <a:bodyPr/>
        <a:lstStyle/>
        <a:p>
          <a:endParaRPr lang="ru-RU"/>
        </a:p>
      </dgm:t>
    </dgm:pt>
    <dgm:pt modelId="{49946A80-73DE-F243-95A8-86F7FAE282C6}">
      <dgm:prSet phldrT="[Текст]"/>
      <dgm:spPr/>
      <dgm:t>
        <a:bodyPr/>
        <a:lstStyle/>
        <a:p>
          <a:r>
            <a:rPr lang="ru-RU" dirty="0"/>
            <a:t>Давать рекомендации, а не просто анализ</a:t>
          </a:r>
        </a:p>
      </dgm:t>
    </dgm:pt>
    <dgm:pt modelId="{EF108983-BC90-0240-88EA-06A0B1CF224F}" type="parTrans" cxnId="{6F4A51FE-42DB-B04C-ADAB-C8CDDE302F05}">
      <dgm:prSet/>
      <dgm:spPr/>
      <dgm:t>
        <a:bodyPr/>
        <a:lstStyle/>
        <a:p>
          <a:endParaRPr lang="ru-RU"/>
        </a:p>
      </dgm:t>
    </dgm:pt>
    <dgm:pt modelId="{C77FBAF8-2169-064A-B56B-031B8F14E00A}" type="sibTrans" cxnId="{6F4A51FE-42DB-B04C-ADAB-C8CDDE302F05}">
      <dgm:prSet/>
      <dgm:spPr/>
      <dgm:t>
        <a:bodyPr/>
        <a:lstStyle/>
        <a:p>
          <a:endParaRPr lang="ru-RU"/>
        </a:p>
      </dgm:t>
    </dgm:pt>
    <dgm:pt modelId="{95EE1317-B867-A649-BFB2-8C1A9F48405F}" type="pres">
      <dgm:prSet presAssocID="{950006FF-4439-174E-8008-7B97C2C58A96}" presName="linear" presStyleCnt="0">
        <dgm:presLayoutVars>
          <dgm:dir/>
          <dgm:animLvl val="lvl"/>
          <dgm:resizeHandles val="exact"/>
        </dgm:presLayoutVars>
      </dgm:prSet>
      <dgm:spPr/>
    </dgm:pt>
    <dgm:pt modelId="{B6C9BEF6-9A64-5042-AE3A-277B8D8C7F9E}" type="pres">
      <dgm:prSet presAssocID="{B5547B55-DE62-5045-B00D-A7DD57CF886E}" presName="parentLin" presStyleCnt="0"/>
      <dgm:spPr/>
    </dgm:pt>
    <dgm:pt modelId="{BA5D05C5-3A9F-EC4F-BE48-2458583D8C47}" type="pres">
      <dgm:prSet presAssocID="{B5547B55-DE62-5045-B00D-A7DD57CF886E}" presName="parentLeftMargin" presStyleLbl="node1" presStyleIdx="0" presStyleCnt="5"/>
      <dgm:spPr/>
    </dgm:pt>
    <dgm:pt modelId="{DC18721C-B580-6644-9B98-C91DDF1D4111}" type="pres">
      <dgm:prSet presAssocID="{B5547B55-DE62-5045-B00D-A7DD57CF88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FF2B42D-2E96-664E-A858-8AC3D1936B67}" type="pres">
      <dgm:prSet presAssocID="{B5547B55-DE62-5045-B00D-A7DD57CF886E}" presName="negativeSpace" presStyleCnt="0"/>
      <dgm:spPr/>
    </dgm:pt>
    <dgm:pt modelId="{A18B4980-9CCC-8844-BF70-337AB666A1C9}" type="pres">
      <dgm:prSet presAssocID="{B5547B55-DE62-5045-B00D-A7DD57CF886E}" presName="childText" presStyleLbl="conFgAcc1" presStyleIdx="0" presStyleCnt="5">
        <dgm:presLayoutVars>
          <dgm:bulletEnabled val="1"/>
        </dgm:presLayoutVars>
      </dgm:prSet>
      <dgm:spPr/>
    </dgm:pt>
    <dgm:pt modelId="{F833C1B3-5515-EE4C-9EF9-00E083AA3B03}" type="pres">
      <dgm:prSet presAssocID="{5AB3D33A-1D07-274D-9FD3-A4C971D37739}" presName="spaceBetweenRectangles" presStyleCnt="0"/>
      <dgm:spPr/>
    </dgm:pt>
    <dgm:pt modelId="{BDCFD316-09A8-8340-8FB5-BE3D5A4F1589}" type="pres">
      <dgm:prSet presAssocID="{3EF3A20F-4EB5-9C47-AAD7-D0095CB11DE1}" presName="parentLin" presStyleCnt="0"/>
      <dgm:spPr/>
    </dgm:pt>
    <dgm:pt modelId="{DB75AF24-A9B5-CF44-A5C2-E1A40C57B68D}" type="pres">
      <dgm:prSet presAssocID="{3EF3A20F-4EB5-9C47-AAD7-D0095CB11DE1}" presName="parentLeftMargin" presStyleLbl="node1" presStyleIdx="0" presStyleCnt="5"/>
      <dgm:spPr/>
    </dgm:pt>
    <dgm:pt modelId="{CB95C833-E77B-D046-B6F7-ABFAC3AA3DCC}" type="pres">
      <dgm:prSet presAssocID="{3EF3A20F-4EB5-9C47-AAD7-D0095CB11DE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14E664B-BC24-BB40-8611-82BA1CA90676}" type="pres">
      <dgm:prSet presAssocID="{3EF3A20F-4EB5-9C47-AAD7-D0095CB11DE1}" presName="negativeSpace" presStyleCnt="0"/>
      <dgm:spPr/>
    </dgm:pt>
    <dgm:pt modelId="{72CD9844-282E-3A4E-859D-97ED19182655}" type="pres">
      <dgm:prSet presAssocID="{3EF3A20F-4EB5-9C47-AAD7-D0095CB11DE1}" presName="childText" presStyleLbl="conFgAcc1" presStyleIdx="1" presStyleCnt="5">
        <dgm:presLayoutVars>
          <dgm:bulletEnabled val="1"/>
        </dgm:presLayoutVars>
      </dgm:prSet>
      <dgm:spPr/>
    </dgm:pt>
    <dgm:pt modelId="{164625A9-81C0-474C-9562-96275522CBA5}" type="pres">
      <dgm:prSet presAssocID="{FBBB4E80-0BB0-D546-9629-C87D89110544}" presName="spaceBetweenRectangles" presStyleCnt="0"/>
      <dgm:spPr/>
    </dgm:pt>
    <dgm:pt modelId="{A0C406BD-4B4E-6B46-986E-2E925B22DFCA}" type="pres">
      <dgm:prSet presAssocID="{C073B3CB-ED2B-A346-950B-365F769651FF}" presName="parentLin" presStyleCnt="0"/>
      <dgm:spPr/>
    </dgm:pt>
    <dgm:pt modelId="{B6ECDCC5-14F8-BC44-98E9-915812888615}" type="pres">
      <dgm:prSet presAssocID="{C073B3CB-ED2B-A346-950B-365F769651FF}" presName="parentLeftMargin" presStyleLbl="node1" presStyleIdx="1" presStyleCnt="5"/>
      <dgm:spPr/>
    </dgm:pt>
    <dgm:pt modelId="{8C788125-1668-0643-AD5D-3C6145FF9FE9}" type="pres">
      <dgm:prSet presAssocID="{C073B3CB-ED2B-A346-950B-365F769651F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FB04EEE-A9E0-9A44-B8B7-657F272709E0}" type="pres">
      <dgm:prSet presAssocID="{C073B3CB-ED2B-A346-950B-365F769651FF}" presName="negativeSpace" presStyleCnt="0"/>
      <dgm:spPr/>
    </dgm:pt>
    <dgm:pt modelId="{7EBD13B8-DB36-8E44-8658-068CC8B2D5C7}" type="pres">
      <dgm:prSet presAssocID="{C073B3CB-ED2B-A346-950B-365F769651FF}" presName="childText" presStyleLbl="conFgAcc1" presStyleIdx="2" presStyleCnt="5">
        <dgm:presLayoutVars>
          <dgm:bulletEnabled val="1"/>
        </dgm:presLayoutVars>
      </dgm:prSet>
      <dgm:spPr/>
    </dgm:pt>
    <dgm:pt modelId="{E5FDFE8C-2642-4F43-A42A-15EC42E53FF8}" type="pres">
      <dgm:prSet presAssocID="{2FD5CE8D-D86B-F147-870A-0DD4180362A9}" presName="spaceBetweenRectangles" presStyleCnt="0"/>
      <dgm:spPr/>
    </dgm:pt>
    <dgm:pt modelId="{9BACBDBA-9D0C-E343-A648-0D335DB0D253}" type="pres">
      <dgm:prSet presAssocID="{D26A5D5F-8C9E-4A48-9338-3FD9F011B3B5}" presName="parentLin" presStyleCnt="0"/>
      <dgm:spPr/>
    </dgm:pt>
    <dgm:pt modelId="{49A5CFC4-BB90-4F4A-B648-1427AD411A61}" type="pres">
      <dgm:prSet presAssocID="{D26A5D5F-8C9E-4A48-9338-3FD9F011B3B5}" presName="parentLeftMargin" presStyleLbl="node1" presStyleIdx="2" presStyleCnt="5"/>
      <dgm:spPr/>
    </dgm:pt>
    <dgm:pt modelId="{18529D3F-9121-D84D-8E2E-98BDB830FF1F}" type="pres">
      <dgm:prSet presAssocID="{D26A5D5F-8C9E-4A48-9338-3FD9F011B3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82CC66-C38F-E146-91B5-67EC2CBAC1E1}" type="pres">
      <dgm:prSet presAssocID="{D26A5D5F-8C9E-4A48-9338-3FD9F011B3B5}" presName="negativeSpace" presStyleCnt="0"/>
      <dgm:spPr/>
    </dgm:pt>
    <dgm:pt modelId="{7A16F2C4-6213-CF4E-AD76-BAD050332D9A}" type="pres">
      <dgm:prSet presAssocID="{D26A5D5F-8C9E-4A48-9338-3FD9F011B3B5}" presName="childText" presStyleLbl="conFgAcc1" presStyleIdx="3" presStyleCnt="5">
        <dgm:presLayoutVars>
          <dgm:bulletEnabled val="1"/>
        </dgm:presLayoutVars>
      </dgm:prSet>
      <dgm:spPr/>
    </dgm:pt>
    <dgm:pt modelId="{3ECA916A-F78E-304F-AE8C-F23B16670BCE}" type="pres">
      <dgm:prSet presAssocID="{763148E8-679D-284F-8C83-8DB637F77681}" presName="spaceBetweenRectangles" presStyleCnt="0"/>
      <dgm:spPr/>
    </dgm:pt>
    <dgm:pt modelId="{60177559-360E-CB47-89F2-9961DB3BD0FC}" type="pres">
      <dgm:prSet presAssocID="{49946A80-73DE-F243-95A8-86F7FAE282C6}" presName="parentLin" presStyleCnt="0"/>
      <dgm:spPr/>
    </dgm:pt>
    <dgm:pt modelId="{7E38874E-62C6-8A4D-BAEF-8CB5F8D1F6CA}" type="pres">
      <dgm:prSet presAssocID="{49946A80-73DE-F243-95A8-86F7FAE282C6}" presName="parentLeftMargin" presStyleLbl="node1" presStyleIdx="3" presStyleCnt="5"/>
      <dgm:spPr/>
    </dgm:pt>
    <dgm:pt modelId="{13FA724E-0108-F74D-8226-F8EE1802FFDD}" type="pres">
      <dgm:prSet presAssocID="{49946A80-73DE-F243-95A8-86F7FAE282C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147F4F9-E8A4-7145-BE19-700104F995A9}" type="pres">
      <dgm:prSet presAssocID="{49946A80-73DE-F243-95A8-86F7FAE282C6}" presName="negativeSpace" presStyleCnt="0"/>
      <dgm:spPr/>
    </dgm:pt>
    <dgm:pt modelId="{F7A62F16-B6B6-3D4F-B9A1-25AC88E6DC1A}" type="pres">
      <dgm:prSet presAssocID="{49946A80-73DE-F243-95A8-86F7FAE282C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A685F0E-E7B5-864F-98D3-8413430E0B2F}" srcId="{950006FF-4439-174E-8008-7B97C2C58A96}" destId="{D26A5D5F-8C9E-4A48-9338-3FD9F011B3B5}" srcOrd="3" destOrd="0" parTransId="{3CF9FB66-4D35-FC40-9699-F644C2DE0944}" sibTransId="{763148E8-679D-284F-8C83-8DB637F77681}"/>
    <dgm:cxn modelId="{0B419F15-B1EC-8A4E-A70E-5D9B8463F81A}" type="presOf" srcId="{D26A5D5F-8C9E-4A48-9338-3FD9F011B3B5}" destId="{49A5CFC4-BB90-4F4A-B648-1427AD411A61}" srcOrd="0" destOrd="0" presId="urn:microsoft.com/office/officeart/2005/8/layout/list1"/>
    <dgm:cxn modelId="{8FC71936-1477-604A-A89D-627B5EED2264}" srcId="{950006FF-4439-174E-8008-7B97C2C58A96}" destId="{C073B3CB-ED2B-A346-950B-365F769651FF}" srcOrd="2" destOrd="0" parTransId="{BC8A93D1-38F4-2040-A436-C41A15A03B3F}" sibTransId="{2FD5CE8D-D86B-F147-870A-0DD4180362A9}"/>
    <dgm:cxn modelId="{864A823D-116B-404C-8562-50C4917013A1}" type="presOf" srcId="{B5547B55-DE62-5045-B00D-A7DD57CF886E}" destId="{BA5D05C5-3A9F-EC4F-BE48-2458583D8C47}" srcOrd="0" destOrd="0" presId="urn:microsoft.com/office/officeart/2005/8/layout/list1"/>
    <dgm:cxn modelId="{78E42757-D6CF-A446-B0B4-193B49D1AAB5}" type="presOf" srcId="{49946A80-73DE-F243-95A8-86F7FAE282C6}" destId="{7E38874E-62C6-8A4D-BAEF-8CB5F8D1F6CA}" srcOrd="0" destOrd="0" presId="urn:microsoft.com/office/officeart/2005/8/layout/list1"/>
    <dgm:cxn modelId="{AC535C73-DD0A-2445-B853-C91A9411D94E}" type="presOf" srcId="{C073B3CB-ED2B-A346-950B-365F769651FF}" destId="{8C788125-1668-0643-AD5D-3C6145FF9FE9}" srcOrd="1" destOrd="0" presId="urn:microsoft.com/office/officeart/2005/8/layout/list1"/>
    <dgm:cxn modelId="{A92BBF73-1058-CF4C-8477-B96CBA8D6839}" type="presOf" srcId="{C073B3CB-ED2B-A346-950B-365F769651FF}" destId="{B6ECDCC5-14F8-BC44-98E9-915812888615}" srcOrd="0" destOrd="0" presId="urn:microsoft.com/office/officeart/2005/8/layout/list1"/>
    <dgm:cxn modelId="{FF979686-88DB-DC43-A46C-85B547782A55}" type="presOf" srcId="{D26A5D5F-8C9E-4A48-9338-3FD9F011B3B5}" destId="{18529D3F-9121-D84D-8E2E-98BDB830FF1F}" srcOrd="1" destOrd="0" presId="urn:microsoft.com/office/officeart/2005/8/layout/list1"/>
    <dgm:cxn modelId="{3F238589-13ED-3741-9111-D56C821E184E}" type="presOf" srcId="{3EF3A20F-4EB5-9C47-AAD7-D0095CB11DE1}" destId="{DB75AF24-A9B5-CF44-A5C2-E1A40C57B68D}" srcOrd="0" destOrd="0" presId="urn:microsoft.com/office/officeart/2005/8/layout/list1"/>
    <dgm:cxn modelId="{8301298E-3589-064C-84DC-EC2A6102DFD5}" type="presOf" srcId="{950006FF-4439-174E-8008-7B97C2C58A96}" destId="{95EE1317-B867-A649-BFB2-8C1A9F48405F}" srcOrd="0" destOrd="0" presId="urn:microsoft.com/office/officeart/2005/8/layout/list1"/>
    <dgm:cxn modelId="{BF40AE95-DBC4-144C-8D5D-EE9ADC65B4FF}" type="presOf" srcId="{B5547B55-DE62-5045-B00D-A7DD57CF886E}" destId="{DC18721C-B580-6644-9B98-C91DDF1D4111}" srcOrd="1" destOrd="0" presId="urn:microsoft.com/office/officeart/2005/8/layout/list1"/>
    <dgm:cxn modelId="{5F15059A-36ED-9D45-A7D0-53E64289F1F6}" srcId="{950006FF-4439-174E-8008-7B97C2C58A96}" destId="{B5547B55-DE62-5045-B00D-A7DD57CF886E}" srcOrd="0" destOrd="0" parTransId="{442F3CC4-7F3A-1946-B3FA-431D151A58F8}" sibTransId="{5AB3D33A-1D07-274D-9FD3-A4C971D37739}"/>
    <dgm:cxn modelId="{6520C4A4-08DF-CD4A-95ED-AE69667CED29}" srcId="{950006FF-4439-174E-8008-7B97C2C58A96}" destId="{3EF3A20F-4EB5-9C47-AAD7-D0095CB11DE1}" srcOrd="1" destOrd="0" parTransId="{16EF4FA3-45B8-0241-9643-DCE59F9578FD}" sibTransId="{FBBB4E80-0BB0-D546-9629-C87D89110544}"/>
    <dgm:cxn modelId="{40C6F5C9-ACE7-7C41-87B0-49B1A3B2214A}" type="presOf" srcId="{49946A80-73DE-F243-95A8-86F7FAE282C6}" destId="{13FA724E-0108-F74D-8226-F8EE1802FFDD}" srcOrd="1" destOrd="0" presId="urn:microsoft.com/office/officeart/2005/8/layout/list1"/>
    <dgm:cxn modelId="{B831B0D6-3D03-744C-91D7-12282745A006}" type="presOf" srcId="{3EF3A20F-4EB5-9C47-AAD7-D0095CB11DE1}" destId="{CB95C833-E77B-D046-B6F7-ABFAC3AA3DCC}" srcOrd="1" destOrd="0" presId="urn:microsoft.com/office/officeart/2005/8/layout/list1"/>
    <dgm:cxn modelId="{6F4A51FE-42DB-B04C-ADAB-C8CDDE302F05}" srcId="{950006FF-4439-174E-8008-7B97C2C58A96}" destId="{49946A80-73DE-F243-95A8-86F7FAE282C6}" srcOrd="4" destOrd="0" parTransId="{EF108983-BC90-0240-88EA-06A0B1CF224F}" sibTransId="{C77FBAF8-2169-064A-B56B-031B8F14E00A}"/>
    <dgm:cxn modelId="{40869839-B891-3743-B233-E4D8FC352BA1}" type="presParOf" srcId="{95EE1317-B867-A649-BFB2-8C1A9F48405F}" destId="{B6C9BEF6-9A64-5042-AE3A-277B8D8C7F9E}" srcOrd="0" destOrd="0" presId="urn:microsoft.com/office/officeart/2005/8/layout/list1"/>
    <dgm:cxn modelId="{9533DBAE-21A4-4C4A-89F4-D7C93AE9776F}" type="presParOf" srcId="{B6C9BEF6-9A64-5042-AE3A-277B8D8C7F9E}" destId="{BA5D05C5-3A9F-EC4F-BE48-2458583D8C47}" srcOrd="0" destOrd="0" presId="urn:microsoft.com/office/officeart/2005/8/layout/list1"/>
    <dgm:cxn modelId="{95B5291B-28A8-C540-AF45-1CD71C8A66D4}" type="presParOf" srcId="{B6C9BEF6-9A64-5042-AE3A-277B8D8C7F9E}" destId="{DC18721C-B580-6644-9B98-C91DDF1D4111}" srcOrd="1" destOrd="0" presId="urn:microsoft.com/office/officeart/2005/8/layout/list1"/>
    <dgm:cxn modelId="{656E3528-C67D-A24A-A836-74D103E77933}" type="presParOf" srcId="{95EE1317-B867-A649-BFB2-8C1A9F48405F}" destId="{AFF2B42D-2E96-664E-A858-8AC3D1936B67}" srcOrd="1" destOrd="0" presId="urn:microsoft.com/office/officeart/2005/8/layout/list1"/>
    <dgm:cxn modelId="{95AAD716-ACA9-3E4D-9188-CE7FF3455C86}" type="presParOf" srcId="{95EE1317-B867-A649-BFB2-8C1A9F48405F}" destId="{A18B4980-9CCC-8844-BF70-337AB666A1C9}" srcOrd="2" destOrd="0" presId="urn:microsoft.com/office/officeart/2005/8/layout/list1"/>
    <dgm:cxn modelId="{9EE513ED-677B-6943-8BDB-A5B33FCDD527}" type="presParOf" srcId="{95EE1317-B867-A649-BFB2-8C1A9F48405F}" destId="{F833C1B3-5515-EE4C-9EF9-00E083AA3B03}" srcOrd="3" destOrd="0" presId="urn:microsoft.com/office/officeart/2005/8/layout/list1"/>
    <dgm:cxn modelId="{64446C68-427B-AE4B-B8D1-06E5CEA03961}" type="presParOf" srcId="{95EE1317-B867-A649-BFB2-8C1A9F48405F}" destId="{BDCFD316-09A8-8340-8FB5-BE3D5A4F1589}" srcOrd="4" destOrd="0" presId="urn:microsoft.com/office/officeart/2005/8/layout/list1"/>
    <dgm:cxn modelId="{94E2C2F8-0C41-2A46-A27C-4923DED3D2A0}" type="presParOf" srcId="{BDCFD316-09A8-8340-8FB5-BE3D5A4F1589}" destId="{DB75AF24-A9B5-CF44-A5C2-E1A40C57B68D}" srcOrd="0" destOrd="0" presId="urn:microsoft.com/office/officeart/2005/8/layout/list1"/>
    <dgm:cxn modelId="{1787D82C-9B80-DD4E-B90D-5F751505463B}" type="presParOf" srcId="{BDCFD316-09A8-8340-8FB5-BE3D5A4F1589}" destId="{CB95C833-E77B-D046-B6F7-ABFAC3AA3DCC}" srcOrd="1" destOrd="0" presId="urn:microsoft.com/office/officeart/2005/8/layout/list1"/>
    <dgm:cxn modelId="{99385E7A-27C3-3C40-A4B6-1A4A5156C49A}" type="presParOf" srcId="{95EE1317-B867-A649-BFB2-8C1A9F48405F}" destId="{C14E664B-BC24-BB40-8611-82BA1CA90676}" srcOrd="5" destOrd="0" presId="urn:microsoft.com/office/officeart/2005/8/layout/list1"/>
    <dgm:cxn modelId="{40C0EF20-E291-D846-9B66-B838559C80BD}" type="presParOf" srcId="{95EE1317-B867-A649-BFB2-8C1A9F48405F}" destId="{72CD9844-282E-3A4E-859D-97ED19182655}" srcOrd="6" destOrd="0" presId="urn:microsoft.com/office/officeart/2005/8/layout/list1"/>
    <dgm:cxn modelId="{B9399CC4-079A-CA44-A19A-BFE5CC4130A0}" type="presParOf" srcId="{95EE1317-B867-A649-BFB2-8C1A9F48405F}" destId="{164625A9-81C0-474C-9562-96275522CBA5}" srcOrd="7" destOrd="0" presId="urn:microsoft.com/office/officeart/2005/8/layout/list1"/>
    <dgm:cxn modelId="{A77F861D-40B8-8247-A1BC-5D6C3275C7F6}" type="presParOf" srcId="{95EE1317-B867-A649-BFB2-8C1A9F48405F}" destId="{A0C406BD-4B4E-6B46-986E-2E925B22DFCA}" srcOrd="8" destOrd="0" presId="urn:microsoft.com/office/officeart/2005/8/layout/list1"/>
    <dgm:cxn modelId="{5A1D6396-56E7-4641-A71E-355CFDE8DEC8}" type="presParOf" srcId="{A0C406BD-4B4E-6B46-986E-2E925B22DFCA}" destId="{B6ECDCC5-14F8-BC44-98E9-915812888615}" srcOrd="0" destOrd="0" presId="urn:microsoft.com/office/officeart/2005/8/layout/list1"/>
    <dgm:cxn modelId="{6C1F1799-4D56-7C4C-A832-EC6AD7866DD0}" type="presParOf" srcId="{A0C406BD-4B4E-6B46-986E-2E925B22DFCA}" destId="{8C788125-1668-0643-AD5D-3C6145FF9FE9}" srcOrd="1" destOrd="0" presId="urn:microsoft.com/office/officeart/2005/8/layout/list1"/>
    <dgm:cxn modelId="{686E9CF1-3491-2B45-BD5D-0397D4538C1F}" type="presParOf" srcId="{95EE1317-B867-A649-BFB2-8C1A9F48405F}" destId="{6FB04EEE-A9E0-9A44-B8B7-657F272709E0}" srcOrd="9" destOrd="0" presId="urn:microsoft.com/office/officeart/2005/8/layout/list1"/>
    <dgm:cxn modelId="{14FE2E4E-5C16-F144-BD49-822776232DA7}" type="presParOf" srcId="{95EE1317-B867-A649-BFB2-8C1A9F48405F}" destId="{7EBD13B8-DB36-8E44-8658-068CC8B2D5C7}" srcOrd="10" destOrd="0" presId="urn:microsoft.com/office/officeart/2005/8/layout/list1"/>
    <dgm:cxn modelId="{F2E5F36F-C015-D746-9078-2544C068E590}" type="presParOf" srcId="{95EE1317-B867-A649-BFB2-8C1A9F48405F}" destId="{E5FDFE8C-2642-4F43-A42A-15EC42E53FF8}" srcOrd="11" destOrd="0" presId="urn:microsoft.com/office/officeart/2005/8/layout/list1"/>
    <dgm:cxn modelId="{DAD875FC-EE5F-674A-9CA3-4DD08A9D7897}" type="presParOf" srcId="{95EE1317-B867-A649-BFB2-8C1A9F48405F}" destId="{9BACBDBA-9D0C-E343-A648-0D335DB0D253}" srcOrd="12" destOrd="0" presId="urn:microsoft.com/office/officeart/2005/8/layout/list1"/>
    <dgm:cxn modelId="{5C4169AF-573A-4548-8AD6-F9518CE6A0FE}" type="presParOf" srcId="{9BACBDBA-9D0C-E343-A648-0D335DB0D253}" destId="{49A5CFC4-BB90-4F4A-B648-1427AD411A61}" srcOrd="0" destOrd="0" presId="urn:microsoft.com/office/officeart/2005/8/layout/list1"/>
    <dgm:cxn modelId="{C03C5A50-1760-4B40-BD64-6486C10BC4AF}" type="presParOf" srcId="{9BACBDBA-9D0C-E343-A648-0D335DB0D253}" destId="{18529D3F-9121-D84D-8E2E-98BDB830FF1F}" srcOrd="1" destOrd="0" presId="urn:microsoft.com/office/officeart/2005/8/layout/list1"/>
    <dgm:cxn modelId="{30E8D9B7-29F7-924E-963D-2E2311C20076}" type="presParOf" srcId="{95EE1317-B867-A649-BFB2-8C1A9F48405F}" destId="{1B82CC66-C38F-E146-91B5-67EC2CBAC1E1}" srcOrd="13" destOrd="0" presId="urn:microsoft.com/office/officeart/2005/8/layout/list1"/>
    <dgm:cxn modelId="{D4A95447-EC68-C542-A887-B11A749E0012}" type="presParOf" srcId="{95EE1317-B867-A649-BFB2-8C1A9F48405F}" destId="{7A16F2C4-6213-CF4E-AD76-BAD050332D9A}" srcOrd="14" destOrd="0" presId="urn:microsoft.com/office/officeart/2005/8/layout/list1"/>
    <dgm:cxn modelId="{CC1E1D19-44AF-3C4A-861C-4B61F57C2C12}" type="presParOf" srcId="{95EE1317-B867-A649-BFB2-8C1A9F48405F}" destId="{3ECA916A-F78E-304F-AE8C-F23B16670BCE}" srcOrd="15" destOrd="0" presId="urn:microsoft.com/office/officeart/2005/8/layout/list1"/>
    <dgm:cxn modelId="{9CD9A2BB-8BBA-C946-9FBC-9851B011AFE2}" type="presParOf" srcId="{95EE1317-B867-A649-BFB2-8C1A9F48405F}" destId="{60177559-360E-CB47-89F2-9961DB3BD0FC}" srcOrd="16" destOrd="0" presId="urn:microsoft.com/office/officeart/2005/8/layout/list1"/>
    <dgm:cxn modelId="{E03418C7-893B-0049-A5A5-C84F402E8B54}" type="presParOf" srcId="{60177559-360E-CB47-89F2-9961DB3BD0FC}" destId="{7E38874E-62C6-8A4D-BAEF-8CB5F8D1F6CA}" srcOrd="0" destOrd="0" presId="urn:microsoft.com/office/officeart/2005/8/layout/list1"/>
    <dgm:cxn modelId="{4351C33F-B869-1B43-A41F-42A8E5630F45}" type="presParOf" srcId="{60177559-360E-CB47-89F2-9961DB3BD0FC}" destId="{13FA724E-0108-F74D-8226-F8EE1802FFDD}" srcOrd="1" destOrd="0" presId="urn:microsoft.com/office/officeart/2005/8/layout/list1"/>
    <dgm:cxn modelId="{4A086091-DD30-804D-9977-4FAFB6E02E55}" type="presParOf" srcId="{95EE1317-B867-A649-BFB2-8C1A9F48405F}" destId="{7147F4F9-E8A4-7145-BE19-700104F995A9}" srcOrd="17" destOrd="0" presId="urn:microsoft.com/office/officeart/2005/8/layout/list1"/>
    <dgm:cxn modelId="{489897F3-33D7-454C-B3C9-37674B9CA2C1}" type="presParOf" srcId="{95EE1317-B867-A649-BFB2-8C1A9F48405F}" destId="{F7A62F16-B6B6-3D4F-B9A1-25AC88E6DC1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A5E59-90A9-EB41-9B3C-B8827933DF55}">
      <dsp:nvSpPr>
        <dsp:cNvPr id="0" name=""/>
        <dsp:cNvSpPr/>
      </dsp:nvSpPr>
      <dsp:spPr>
        <a:xfrm>
          <a:off x="388014" y="887"/>
          <a:ext cx="1195799" cy="11957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Стабильность</a:t>
          </a:r>
        </a:p>
      </dsp:txBody>
      <dsp:txXfrm>
        <a:off x="563135" y="176008"/>
        <a:ext cx="845557" cy="845557"/>
      </dsp:txXfrm>
    </dsp:sp>
    <dsp:sp modelId="{3B859582-FCD1-EA46-8788-7C65E017BAB7}">
      <dsp:nvSpPr>
        <dsp:cNvPr id="0" name=""/>
        <dsp:cNvSpPr/>
      </dsp:nvSpPr>
      <dsp:spPr>
        <a:xfrm>
          <a:off x="639132" y="1293786"/>
          <a:ext cx="693563" cy="693563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800" kern="1200"/>
        </a:p>
      </dsp:txBody>
      <dsp:txXfrm>
        <a:off x="731064" y="1559004"/>
        <a:ext cx="509699" cy="163127"/>
      </dsp:txXfrm>
    </dsp:sp>
    <dsp:sp modelId="{5F212A4D-09A0-B348-B73F-3346FA37470B}">
      <dsp:nvSpPr>
        <dsp:cNvPr id="0" name=""/>
        <dsp:cNvSpPr/>
      </dsp:nvSpPr>
      <dsp:spPr>
        <a:xfrm>
          <a:off x="388014" y="2084448"/>
          <a:ext cx="1195799" cy="119579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Повторяемость</a:t>
          </a:r>
        </a:p>
      </dsp:txBody>
      <dsp:txXfrm>
        <a:off x="563135" y="2259569"/>
        <a:ext cx="845557" cy="845557"/>
      </dsp:txXfrm>
    </dsp:sp>
    <dsp:sp modelId="{E7A77739-04B8-B644-A0CC-C2311D4E0C8B}">
      <dsp:nvSpPr>
        <dsp:cNvPr id="0" name=""/>
        <dsp:cNvSpPr/>
      </dsp:nvSpPr>
      <dsp:spPr>
        <a:xfrm>
          <a:off x="1763183" y="1418149"/>
          <a:ext cx="380264" cy="44483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800" kern="1200"/>
        </a:p>
      </dsp:txBody>
      <dsp:txXfrm>
        <a:off x="1763183" y="1507116"/>
        <a:ext cx="266185" cy="266903"/>
      </dsp:txXfrm>
    </dsp:sp>
    <dsp:sp modelId="{BCCC91DB-8C1B-FE4D-AC5D-A18B4969D518}">
      <dsp:nvSpPr>
        <dsp:cNvPr id="0" name=""/>
        <dsp:cNvSpPr/>
      </dsp:nvSpPr>
      <dsp:spPr>
        <a:xfrm>
          <a:off x="2301293" y="444768"/>
          <a:ext cx="2391598" cy="23915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Статистическая закономерность</a:t>
          </a:r>
        </a:p>
      </dsp:txBody>
      <dsp:txXfrm>
        <a:off x="2651534" y="795009"/>
        <a:ext cx="1691116" cy="1691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C2DF1-358D-C342-A551-92E210D01494}">
      <dsp:nvSpPr>
        <dsp:cNvPr id="0" name=""/>
        <dsp:cNvSpPr/>
      </dsp:nvSpPr>
      <dsp:spPr>
        <a:xfrm>
          <a:off x="744" y="0"/>
          <a:ext cx="1934765" cy="40640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1300" kern="1200" dirty="0"/>
            <a:t>меры </a:t>
          </a:r>
          <a:r>
            <a:rPr lang="ru-RU" sz="1300" kern="1200" dirty="0" err="1"/>
            <a:t>центрированности</a:t>
          </a:r>
          <a:endParaRPr lang="ru-RU" sz="1300" kern="1200" dirty="0"/>
        </a:p>
      </dsp:txBody>
      <dsp:txXfrm>
        <a:off x="744" y="0"/>
        <a:ext cx="1934765" cy="1219200"/>
      </dsp:txXfrm>
    </dsp:sp>
    <dsp:sp modelId="{9867AFAB-0B86-244E-A716-F5E86188387D}">
      <dsp:nvSpPr>
        <dsp:cNvPr id="0" name=""/>
        <dsp:cNvSpPr/>
      </dsp:nvSpPr>
      <dsp:spPr>
        <a:xfrm>
          <a:off x="194220" y="1219547"/>
          <a:ext cx="1547812" cy="7984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/>
            <a:t>Математическое ожидание</a:t>
          </a:r>
        </a:p>
      </dsp:txBody>
      <dsp:txXfrm>
        <a:off x="217605" y="1242932"/>
        <a:ext cx="1501042" cy="751643"/>
      </dsp:txXfrm>
    </dsp:sp>
    <dsp:sp modelId="{110C8E6F-A335-4045-B1F3-A793445195A6}">
      <dsp:nvSpPr>
        <dsp:cNvPr id="0" name=""/>
        <dsp:cNvSpPr/>
      </dsp:nvSpPr>
      <dsp:spPr>
        <a:xfrm>
          <a:off x="194220" y="2140793"/>
          <a:ext cx="1547812" cy="7984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Медиана</a:t>
          </a:r>
        </a:p>
      </dsp:txBody>
      <dsp:txXfrm>
        <a:off x="217605" y="2164178"/>
        <a:ext cx="1501042" cy="751643"/>
      </dsp:txXfrm>
    </dsp:sp>
    <dsp:sp modelId="{96705BBE-0EAE-F541-9716-D4BEE000D5DC}">
      <dsp:nvSpPr>
        <dsp:cNvPr id="0" name=""/>
        <dsp:cNvSpPr/>
      </dsp:nvSpPr>
      <dsp:spPr>
        <a:xfrm>
          <a:off x="194220" y="3062039"/>
          <a:ext cx="1547812" cy="7984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Мода</a:t>
          </a:r>
        </a:p>
      </dsp:txBody>
      <dsp:txXfrm>
        <a:off x="217605" y="3085424"/>
        <a:ext cx="1501042" cy="751643"/>
      </dsp:txXfrm>
    </dsp:sp>
    <dsp:sp modelId="{0567C7CC-6EEA-3343-9D6D-9C464207EB68}">
      <dsp:nvSpPr>
        <dsp:cNvPr id="0" name=""/>
        <dsp:cNvSpPr/>
      </dsp:nvSpPr>
      <dsp:spPr>
        <a:xfrm>
          <a:off x="2080617" y="0"/>
          <a:ext cx="1934765" cy="40640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1300" kern="1200" dirty="0"/>
            <a:t>меры разброса/рассеивания</a:t>
          </a:r>
        </a:p>
      </dsp:txBody>
      <dsp:txXfrm>
        <a:off x="2080617" y="0"/>
        <a:ext cx="1934765" cy="1219200"/>
      </dsp:txXfrm>
    </dsp:sp>
    <dsp:sp modelId="{B42B8847-0103-364D-BCF8-B0C41D97D6C7}">
      <dsp:nvSpPr>
        <dsp:cNvPr id="0" name=""/>
        <dsp:cNvSpPr/>
      </dsp:nvSpPr>
      <dsp:spPr>
        <a:xfrm>
          <a:off x="2274093" y="1219398"/>
          <a:ext cx="1547812" cy="390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Дисперсия случайной величины</a:t>
          </a:r>
        </a:p>
      </dsp:txBody>
      <dsp:txXfrm>
        <a:off x="2285521" y="1230826"/>
        <a:ext cx="1524956" cy="367321"/>
      </dsp:txXfrm>
    </dsp:sp>
    <dsp:sp modelId="{59549112-020D-234F-968C-337FD62CC5B9}">
      <dsp:nvSpPr>
        <dsp:cNvPr id="0" name=""/>
        <dsp:cNvSpPr/>
      </dsp:nvSpPr>
      <dsp:spPr>
        <a:xfrm>
          <a:off x="2274093" y="1669603"/>
          <a:ext cx="1547812" cy="390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Среднеквадратическое отклонение</a:t>
          </a:r>
        </a:p>
      </dsp:txBody>
      <dsp:txXfrm>
        <a:off x="2285521" y="1681031"/>
        <a:ext cx="1524956" cy="367321"/>
      </dsp:txXfrm>
    </dsp:sp>
    <dsp:sp modelId="{51A27F0E-9DE7-C64C-8303-09F22C52E064}">
      <dsp:nvSpPr>
        <dsp:cNvPr id="0" name=""/>
        <dsp:cNvSpPr/>
      </dsp:nvSpPr>
      <dsp:spPr>
        <a:xfrm>
          <a:off x="2274093" y="2119808"/>
          <a:ext cx="1547812" cy="390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Минимум, Максимум</a:t>
          </a:r>
        </a:p>
      </dsp:txBody>
      <dsp:txXfrm>
        <a:off x="2285521" y="2131236"/>
        <a:ext cx="1524956" cy="367321"/>
      </dsp:txXfrm>
    </dsp:sp>
    <dsp:sp modelId="{71354EAD-0B99-EE44-BC89-AF65DE77FAAD}">
      <dsp:nvSpPr>
        <dsp:cNvPr id="0" name=""/>
        <dsp:cNvSpPr/>
      </dsp:nvSpPr>
      <dsp:spPr>
        <a:xfrm>
          <a:off x="2274093" y="2570013"/>
          <a:ext cx="1547812" cy="390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Интерквантильный размах</a:t>
          </a:r>
        </a:p>
      </dsp:txBody>
      <dsp:txXfrm>
        <a:off x="2285521" y="2581441"/>
        <a:ext cx="1524956" cy="367321"/>
      </dsp:txXfrm>
    </dsp:sp>
    <dsp:sp modelId="{206C2A50-D763-D84C-8172-809E55B9AF86}">
      <dsp:nvSpPr>
        <dsp:cNvPr id="0" name=""/>
        <dsp:cNvSpPr/>
      </dsp:nvSpPr>
      <dsp:spPr>
        <a:xfrm>
          <a:off x="2274093" y="3020218"/>
          <a:ext cx="1547812" cy="390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Размах вариации</a:t>
          </a:r>
        </a:p>
      </dsp:txBody>
      <dsp:txXfrm>
        <a:off x="2285521" y="3031646"/>
        <a:ext cx="1524956" cy="367321"/>
      </dsp:txXfrm>
    </dsp:sp>
    <dsp:sp modelId="{960E9DB2-E52F-2B46-84CE-6B0503306B41}">
      <dsp:nvSpPr>
        <dsp:cNvPr id="0" name=""/>
        <dsp:cNvSpPr/>
      </dsp:nvSpPr>
      <dsp:spPr>
        <a:xfrm>
          <a:off x="2274093" y="3470423"/>
          <a:ext cx="1547812" cy="390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Доверительный интервал</a:t>
          </a:r>
        </a:p>
      </dsp:txBody>
      <dsp:txXfrm>
        <a:off x="2285521" y="3481851"/>
        <a:ext cx="1524956" cy="367321"/>
      </dsp:txXfrm>
    </dsp:sp>
    <dsp:sp modelId="{35C79274-0B32-C843-A5F8-30D70F627A58}">
      <dsp:nvSpPr>
        <dsp:cNvPr id="0" name=""/>
        <dsp:cNvSpPr/>
      </dsp:nvSpPr>
      <dsp:spPr>
        <a:xfrm>
          <a:off x="4160490" y="0"/>
          <a:ext cx="1934765" cy="40640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1300" kern="1200"/>
            <a:t>меры формы</a:t>
          </a:r>
        </a:p>
      </dsp:txBody>
      <dsp:txXfrm>
        <a:off x="4160490" y="0"/>
        <a:ext cx="1934765" cy="1219200"/>
      </dsp:txXfrm>
    </dsp:sp>
    <dsp:sp modelId="{5295E385-1C8D-074A-8792-6B23E0604275}">
      <dsp:nvSpPr>
        <dsp:cNvPr id="0" name=""/>
        <dsp:cNvSpPr/>
      </dsp:nvSpPr>
      <dsp:spPr>
        <a:xfrm>
          <a:off x="4353966" y="1220390"/>
          <a:ext cx="1547812" cy="1225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/>
            <a:t>Коэффициент асимметрии</a:t>
          </a:r>
        </a:p>
      </dsp:txBody>
      <dsp:txXfrm>
        <a:off x="4389855" y="1256279"/>
        <a:ext cx="1476034" cy="1153573"/>
      </dsp:txXfrm>
    </dsp:sp>
    <dsp:sp modelId="{85F80C7E-0FA2-7D46-A288-C3C92DF52F38}">
      <dsp:nvSpPr>
        <dsp:cNvPr id="0" name=""/>
        <dsp:cNvSpPr/>
      </dsp:nvSpPr>
      <dsp:spPr>
        <a:xfrm>
          <a:off x="4353966" y="2634257"/>
          <a:ext cx="1547812" cy="1225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ru-RU" sz="1000" kern="1200" dirty="0"/>
            <a:t>Коэффициент перекоса</a:t>
          </a:r>
        </a:p>
      </dsp:txBody>
      <dsp:txXfrm>
        <a:off x="4389855" y="2670146"/>
        <a:ext cx="1476034" cy="1153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B4980-9CCC-8844-BF70-337AB666A1C9}">
      <dsp:nvSpPr>
        <dsp:cNvPr id="0" name=""/>
        <dsp:cNvSpPr/>
      </dsp:nvSpPr>
      <dsp:spPr>
        <a:xfrm>
          <a:off x="0" y="245402"/>
          <a:ext cx="60960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8721C-B580-6644-9B98-C91DDF1D4111}">
      <dsp:nvSpPr>
        <dsp:cNvPr id="0" name=""/>
        <dsp:cNvSpPr/>
      </dsp:nvSpPr>
      <dsp:spPr>
        <a:xfrm>
          <a:off x="304800" y="38762"/>
          <a:ext cx="4267200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Данные</a:t>
          </a:r>
        </a:p>
      </dsp:txBody>
      <dsp:txXfrm>
        <a:off x="324975" y="58937"/>
        <a:ext cx="4226850" cy="372930"/>
      </dsp:txXfrm>
    </dsp:sp>
    <dsp:sp modelId="{72CD9844-282E-3A4E-859D-97ED19182655}">
      <dsp:nvSpPr>
        <dsp:cNvPr id="0" name=""/>
        <dsp:cNvSpPr/>
      </dsp:nvSpPr>
      <dsp:spPr>
        <a:xfrm>
          <a:off x="0" y="880443"/>
          <a:ext cx="60960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5C833-E77B-D046-B6F7-ABFAC3AA3DCC}">
      <dsp:nvSpPr>
        <dsp:cNvPr id="0" name=""/>
        <dsp:cNvSpPr/>
      </dsp:nvSpPr>
      <dsp:spPr>
        <a:xfrm>
          <a:off x="304800" y="673802"/>
          <a:ext cx="4267200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 err="1"/>
            <a:t>Неочерченные</a:t>
          </a:r>
          <a:r>
            <a:rPr lang="ru-RU" sz="1400" kern="1200" dirty="0"/>
            <a:t> полномочия</a:t>
          </a:r>
        </a:p>
      </dsp:txBody>
      <dsp:txXfrm>
        <a:off x="324975" y="693977"/>
        <a:ext cx="4226850" cy="372930"/>
      </dsp:txXfrm>
    </dsp:sp>
    <dsp:sp modelId="{7EBD13B8-DB36-8E44-8658-068CC8B2D5C7}">
      <dsp:nvSpPr>
        <dsp:cNvPr id="0" name=""/>
        <dsp:cNvSpPr/>
      </dsp:nvSpPr>
      <dsp:spPr>
        <a:xfrm>
          <a:off x="0" y="1515483"/>
          <a:ext cx="60960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88125-1668-0643-AD5D-3C6145FF9FE9}">
      <dsp:nvSpPr>
        <dsp:cNvPr id="0" name=""/>
        <dsp:cNvSpPr/>
      </dsp:nvSpPr>
      <dsp:spPr>
        <a:xfrm>
          <a:off x="304800" y="1308843"/>
          <a:ext cx="4267200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Меж двух миров</a:t>
          </a:r>
        </a:p>
      </dsp:txBody>
      <dsp:txXfrm>
        <a:off x="324975" y="1329018"/>
        <a:ext cx="4226850" cy="372930"/>
      </dsp:txXfrm>
    </dsp:sp>
    <dsp:sp modelId="{7A16F2C4-6213-CF4E-AD76-BAD050332D9A}">
      <dsp:nvSpPr>
        <dsp:cNvPr id="0" name=""/>
        <dsp:cNvSpPr/>
      </dsp:nvSpPr>
      <dsp:spPr>
        <a:xfrm>
          <a:off x="0" y="2150523"/>
          <a:ext cx="60960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29D3F-9121-D84D-8E2E-98BDB830FF1F}">
      <dsp:nvSpPr>
        <dsp:cNvPr id="0" name=""/>
        <dsp:cNvSpPr/>
      </dsp:nvSpPr>
      <dsp:spPr>
        <a:xfrm>
          <a:off x="304800" y="1943883"/>
          <a:ext cx="4267200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Найти потребность клиента, а не желания</a:t>
          </a:r>
        </a:p>
      </dsp:txBody>
      <dsp:txXfrm>
        <a:off x="324975" y="1964058"/>
        <a:ext cx="4226850" cy="372930"/>
      </dsp:txXfrm>
    </dsp:sp>
    <dsp:sp modelId="{F7A62F16-B6B6-3D4F-B9A1-25AC88E6DC1A}">
      <dsp:nvSpPr>
        <dsp:cNvPr id="0" name=""/>
        <dsp:cNvSpPr/>
      </dsp:nvSpPr>
      <dsp:spPr>
        <a:xfrm>
          <a:off x="0" y="2785563"/>
          <a:ext cx="6096000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A724E-0108-F74D-8226-F8EE1802FFDD}">
      <dsp:nvSpPr>
        <dsp:cNvPr id="0" name=""/>
        <dsp:cNvSpPr/>
      </dsp:nvSpPr>
      <dsp:spPr>
        <a:xfrm>
          <a:off x="304800" y="2578923"/>
          <a:ext cx="4267200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Давать рекомендации, а не просто анализ</a:t>
          </a:r>
        </a:p>
      </dsp:txBody>
      <dsp:txXfrm>
        <a:off x="324975" y="2599098"/>
        <a:ext cx="422685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6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thumb/c/c9/Lawoflargenumbers.svg/400px-Lawoflargenumbers.svg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habr.com/ru/companies/otus/articles/734768/" TargetMode="External"/><Relationship Id="rId4" Type="http://schemas.openxmlformats.org/officeDocument/2006/relationships/hyperlink" Target="https://www.youtube.com/watch?v=s9dhfTd-flc&amp;t=1891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Основы статистики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Для чего статистика?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AD6DF-FCF7-7243-B716-20AB5B1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статистики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42616EB-419F-554A-8E91-E6933DA89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561529"/>
              </p:ext>
            </p:extLst>
          </p:nvPr>
        </p:nvGraphicFramePr>
        <p:xfrm>
          <a:off x="500550" y="1290188"/>
          <a:ext cx="5080907" cy="328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30EEF1-A0E6-EF44-B0FF-83F1DB0EF92F}"/>
              </a:ext>
            </a:extLst>
          </p:cNvPr>
          <p:cNvSpPr txBox="1"/>
          <p:nvPr/>
        </p:nvSpPr>
        <p:spPr>
          <a:xfrm>
            <a:off x="5581457" y="1637895"/>
            <a:ext cx="3439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Статистика позволяет делать выводы о данных, составляющих генеральную совокупность, по небольшой их части – выборке.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AD6DF-FCF7-7243-B716-20AB5B1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</a:t>
            </a:r>
            <a:br>
              <a:rPr lang="ru-RU" dirty="0"/>
            </a:br>
            <a:r>
              <a:rPr lang="ru-RU" sz="2000" dirty="0"/>
              <a:t>генеральная совокупность и выборка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84ECED-4755-634C-9180-B72D11059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94"/>
          <a:stretch/>
        </p:blipFill>
        <p:spPr>
          <a:xfrm>
            <a:off x="500550" y="1277467"/>
            <a:ext cx="5631142" cy="371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09D64-9BA3-8449-BF62-24ACA01367D1}"/>
              </a:ext>
            </a:extLst>
          </p:cNvPr>
          <p:cNvSpPr txBox="1"/>
          <p:nvPr/>
        </p:nvSpPr>
        <p:spPr>
          <a:xfrm>
            <a:off x="5998723" y="1491574"/>
            <a:ext cx="30224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Пример:</a:t>
            </a:r>
          </a:p>
          <a:p>
            <a:r>
              <a:rPr lang="ru-RU" dirty="0"/>
              <a:t>Определить средний рост мужчин и женщин.</a:t>
            </a:r>
          </a:p>
          <a:p>
            <a:endParaRPr lang="ru-RU" dirty="0"/>
          </a:p>
          <a:p>
            <a:r>
              <a:rPr lang="ru-RU" dirty="0"/>
              <a:t>Генеральная совокупность – все население </a:t>
            </a:r>
          </a:p>
          <a:p>
            <a:endParaRPr lang="ru-RU" dirty="0"/>
          </a:p>
          <a:p>
            <a:r>
              <a:rPr lang="ru-RU" dirty="0"/>
              <a:t>Выборка – измеренная часть населения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2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14AA-BC4C-6A44-8F71-4542C27A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Репрезентативность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092E01-17BC-8B4C-8B9E-59523503C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24289"/>
              </p:ext>
            </p:extLst>
          </p:nvPr>
        </p:nvGraphicFramePr>
        <p:xfrm>
          <a:off x="214008" y="1021346"/>
          <a:ext cx="8715984" cy="13157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05328">
                  <a:extLst>
                    <a:ext uri="{9D8B030D-6E8A-4147-A177-3AD203B41FA5}">
                      <a16:colId xmlns:a16="http://schemas.microsoft.com/office/drawing/2014/main" val="1325863062"/>
                    </a:ext>
                  </a:extLst>
                </a:gridCol>
                <a:gridCol w="2905328">
                  <a:extLst>
                    <a:ext uri="{9D8B030D-6E8A-4147-A177-3AD203B41FA5}">
                      <a16:colId xmlns:a16="http://schemas.microsoft.com/office/drawing/2014/main" val="1144006222"/>
                    </a:ext>
                  </a:extLst>
                </a:gridCol>
                <a:gridCol w="2905328">
                  <a:extLst>
                    <a:ext uri="{9D8B030D-6E8A-4147-A177-3AD203B41FA5}">
                      <a16:colId xmlns:a16="http://schemas.microsoft.com/office/drawing/2014/main" val="1705833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Количественная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Качественная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3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Достаточное число единиц наблюдения в выборке для проявления закона больших чисел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Соответствие признаков в выборке и генеральной совокупности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492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31A29B6-99C1-394B-A0A1-A12B6D388957}"/>
              </a:ext>
            </a:extLst>
          </p:cNvPr>
          <p:cNvSpPr txBox="1"/>
          <p:nvPr/>
        </p:nvSpPr>
        <p:spPr>
          <a:xfrm>
            <a:off x="3353556" y="1371429"/>
            <a:ext cx="2436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Генеральная совокупность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61ABE5-CCD9-5C41-B354-2E95602E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34" b="21347"/>
          <a:stretch/>
        </p:blipFill>
        <p:spPr>
          <a:xfrm>
            <a:off x="3621018" y="1679206"/>
            <a:ext cx="1901961" cy="109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69917F-4792-104D-9FF5-4FB4D86F4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1"/>
          <a:stretch/>
        </p:blipFill>
        <p:spPr>
          <a:xfrm>
            <a:off x="3435282" y="3370229"/>
            <a:ext cx="2273435" cy="1773271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C422FD66-ABCD-7F45-962B-10E4DD8043B7}"/>
              </a:ext>
            </a:extLst>
          </p:cNvPr>
          <p:cNvSpPr/>
          <p:nvPr/>
        </p:nvSpPr>
        <p:spPr>
          <a:xfrm>
            <a:off x="4329682" y="2875885"/>
            <a:ext cx="484632" cy="393565"/>
          </a:xfrm>
          <a:prstGeom prst="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C3DC2-BC0F-CC4A-8DB5-0CBA006B4701}"/>
              </a:ext>
            </a:extLst>
          </p:cNvPr>
          <p:cNvSpPr txBox="1"/>
          <p:nvPr/>
        </p:nvSpPr>
        <p:spPr>
          <a:xfrm>
            <a:off x="6322612" y="3370229"/>
            <a:ext cx="2607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Вроде представлены все цветы что и на поле. Те же цвета и виды.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47EA6-811C-9348-8432-0A1F7485D9E0}"/>
              </a:ext>
            </a:extLst>
          </p:cNvPr>
          <p:cNvSpPr txBox="1"/>
          <p:nvPr/>
        </p:nvSpPr>
        <p:spPr>
          <a:xfrm>
            <a:off x="520955" y="3370229"/>
            <a:ext cx="2607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Достаточное количество цветов с поля, чтобы сказать, что в среднем количество цветов по видам и цветам совпадает с тем что на поле.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6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14AA-BC4C-6A44-8F71-4542C27A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Репрезентативность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092E01-17BC-8B4C-8B9E-59523503C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823994"/>
              </p:ext>
            </p:extLst>
          </p:nvPr>
        </p:nvGraphicFramePr>
        <p:xfrm>
          <a:off x="214008" y="1540154"/>
          <a:ext cx="8715984" cy="2418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287949">
                  <a:extLst>
                    <a:ext uri="{9D8B030D-6E8A-4147-A177-3AD203B41FA5}">
                      <a16:colId xmlns:a16="http://schemas.microsoft.com/office/drawing/2014/main" val="1325863062"/>
                    </a:ext>
                  </a:extLst>
                </a:gridCol>
                <a:gridCol w="1964988">
                  <a:extLst>
                    <a:ext uri="{9D8B030D-6E8A-4147-A177-3AD203B41FA5}">
                      <a16:colId xmlns:a16="http://schemas.microsoft.com/office/drawing/2014/main" val="1144006222"/>
                    </a:ext>
                  </a:extLst>
                </a:gridCol>
                <a:gridCol w="3463047">
                  <a:extLst>
                    <a:ext uri="{9D8B030D-6E8A-4147-A177-3AD203B41FA5}">
                      <a16:colId xmlns:a16="http://schemas.microsoft.com/office/drawing/2014/main" val="1705833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Количественная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Качественная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3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Достаточное число единиц наблюдения в выборке для проявления закона больших чисел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Соответствие признаков в выборке и генеральной совокупности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4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39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Закон больших чисел – ”в среднем” характеристики выборки и генеральной совокупности совпадают.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Статистически тесты на соответствие распределений признаков в выборке и генеральной совокупности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3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87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800" dirty="0"/>
              <a:t>Закон больших чисел и</a:t>
            </a:r>
            <a:br>
              <a:rPr lang="ru-RU" sz="4800" dirty="0"/>
            </a:br>
            <a:br>
              <a:rPr lang="ru-RU" sz="4800" dirty="0"/>
            </a:br>
            <a:r>
              <a:rPr lang="ru-RU" sz="4800" dirty="0"/>
              <a:t>Центральная предельная теорема</a:t>
            </a:r>
            <a:endParaRPr sz="4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361B5-A777-614F-B53F-C41C4E41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больших чисел (ЗБЧ)</a:t>
            </a:r>
          </a:p>
        </p:txBody>
      </p:sp>
      <p:pic>
        <p:nvPicPr>
          <p:cNvPr id="1026" name="Picture 2" descr="DICE | signification, définition dans le dictionnaire Anglais de Cambridge">
            <a:extLst>
              <a:ext uri="{FF2B5EF4-FFF2-40B4-BE49-F238E27FC236}">
                <a16:creationId xmlns:a16="http://schemas.microsoft.com/office/drawing/2014/main" id="{363BA897-A885-934D-A2E6-7767D146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2" y="1304262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6E2E50-878D-F74F-8C01-DBB224AA1344}"/>
              </a:ext>
            </a:extLst>
          </p:cNvPr>
          <p:cNvSpPr txBox="1"/>
          <p:nvPr/>
        </p:nvSpPr>
        <p:spPr>
          <a:xfrm>
            <a:off x="3575505" y="1576415"/>
            <a:ext cx="45475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"/>
              </a:rPr>
              <a:t>Вы получите выигрыш, если в среднем количество выпавших очков будет больше 4.</a:t>
            </a:r>
          </a:p>
          <a:p>
            <a:endParaRPr lang="ru-RU" sz="1600" dirty="0">
              <a:latin typeface=""/>
            </a:endParaRPr>
          </a:p>
          <a:p>
            <a:r>
              <a:rPr lang="ru-RU" sz="1600" dirty="0">
                <a:latin typeface=""/>
              </a:rPr>
              <a:t>При этом Вы можете выбрать два варианта: кинуть кубик 3 раза или 33 раза. </a:t>
            </a:r>
          </a:p>
          <a:p>
            <a:endParaRPr lang="ru-RU" sz="1600" dirty="0">
              <a:latin typeface=""/>
            </a:endParaRPr>
          </a:p>
          <a:p>
            <a:r>
              <a:rPr lang="ru-RU" sz="1600" dirty="0">
                <a:latin typeface=""/>
              </a:rPr>
              <a:t>Какой сценарий выберете Вы? </a:t>
            </a:r>
          </a:p>
        </p:txBody>
      </p:sp>
      <p:pic>
        <p:nvPicPr>
          <p:cNvPr id="5" name="Google Shape;121;p20">
            <a:extLst>
              <a:ext uri="{FF2B5EF4-FFF2-40B4-BE49-F238E27FC236}">
                <a16:creationId xmlns:a16="http://schemas.microsoft.com/office/drawing/2014/main" id="{D6F5F768-D794-7F4C-9AEA-045F009C64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6151" y="37208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2;p20">
            <a:extLst>
              <a:ext uri="{FF2B5EF4-FFF2-40B4-BE49-F238E27FC236}">
                <a16:creationId xmlns:a16="http://schemas.microsoft.com/office/drawing/2014/main" id="{A3547CD5-0C52-AF47-91CD-630D4A8ED5AB}"/>
              </a:ext>
            </a:extLst>
          </p:cNvPr>
          <p:cNvSpPr txBox="1"/>
          <p:nvPr/>
        </p:nvSpPr>
        <p:spPr>
          <a:xfrm>
            <a:off x="7476921" y="37219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123;p20">
            <a:extLst>
              <a:ext uri="{FF2B5EF4-FFF2-40B4-BE49-F238E27FC236}">
                <a16:creationId xmlns:a16="http://schemas.microsoft.com/office/drawing/2014/main" id="{4A9C3F44-AF36-9747-BC42-98585E500D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151" y="42009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4;p20">
            <a:extLst>
              <a:ext uri="{FF2B5EF4-FFF2-40B4-BE49-F238E27FC236}">
                <a16:creationId xmlns:a16="http://schemas.microsoft.com/office/drawing/2014/main" id="{B262EAE7-C8A1-AA49-AEBB-B37EEF445D06}"/>
              </a:ext>
            </a:extLst>
          </p:cNvPr>
          <p:cNvSpPr txBox="1"/>
          <p:nvPr/>
        </p:nvSpPr>
        <p:spPr>
          <a:xfrm>
            <a:off x="7476921" y="42079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1968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361B5-A777-614F-B53F-C41C4E41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больших чисел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C90351-13F1-7740-880C-30486353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907" y="1110343"/>
            <a:ext cx="135652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2">
            <a:extLst>
              <a:ext uri="{FF2B5EF4-FFF2-40B4-BE49-F238E27FC236}">
                <a16:creationId xmlns:a16="http://schemas.microsoft.com/office/drawing/2014/main" id="{5CA99EA6-99A5-B24C-9538-3D19CEA2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1110343"/>
            <a:ext cx="4898571" cy="325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058F6-6C2E-5748-BEE9-039E54663C93}"/>
              </a:ext>
            </a:extLst>
          </p:cNvPr>
          <p:cNvSpPr txBox="1"/>
          <p:nvPr/>
        </p:nvSpPr>
        <p:spPr>
          <a:xfrm>
            <a:off x="5206388" y="1785953"/>
            <a:ext cx="38147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Согласно закону, среднее значение конечной выборки из фиксированного распределения близко к математическому ожиданию этого распределения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Это обеспечивает устойчивость закономерностей (здесь – средних) для длинной серии экспериментов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7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C763A-AEB8-6C47-B7C9-4609E63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Центральная предельная теорема (ЦПТ)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D71C0D-E0CD-7A41-B5A2-BC8F535B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442357"/>
            <a:ext cx="5421084" cy="2258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92F432-A848-5942-87C5-486B0CC27DDC}"/>
              </a:ext>
            </a:extLst>
          </p:cNvPr>
          <p:cNvSpPr txBox="1"/>
          <p:nvPr/>
        </p:nvSpPr>
        <p:spPr>
          <a:xfrm>
            <a:off x="693964" y="3831773"/>
            <a:ext cx="1943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Распределение, далекое от нормального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5F6BD-3CB0-A44C-86A2-8C4DAD0C3425}"/>
              </a:ext>
            </a:extLst>
          </p:cNvPr>
          <p:cNvSpPr txBox="1"/>
          <p:nvPr/>
        </p:nvSpPr>
        <p:spPr>
          <a:xfrm>
            <a:off x="2499343" y="3831773"/>
            <a:ext cx="1860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Сэмплируем</a:t>
            </a:r>
            <a:r>
              <a:rPr lang="en-US" dirty="0"/>
              <a:t> t </a:t>
            </a:r>
            <a:r>
              <a:rPr lang="ru-RU" dirty="0"/>
              <a:t>раз выборку размера </a:t>
            </a:r>
            <a:r>
              <a:rPr lang="en-US" dirty="0"/>
              <a:t>n,</a:t>
            </a:r>
          </a:p>
          <a:p>
            <a:r>
              <a:rPr lang="ru-RU" dirty="0"/>
              <a:t>считаем среднее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973A2-744C-BD44-B109-D2A0A4D78106}"/>
              </a:ext>
            </a:extLst>
          </p:cNvPr>
          <p:cNvSpPr txBox="1"/>
          <p:nvPr/>
        </p:nvSpPr>
        <p:spPr>
          <a:xfrm>
            <a:off x="4359729" y="3831773"/>
            <a:ext cx="231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Получаем нормальное! распределение средних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B723B-EDC1-A74E-95BF-59639E50E5D5}"/>
              </a:ext>
            </a:extLst>
          </p:cNvPr>
          <p:cNvSpPr txBox="1"/>
          <p:nvPr/>
        </p:nvSpPr>
        <p:spPr>
          <a:xfrm>
            <a:off x="6954291" y="1585004"/>
            <a:ext cx="18451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Вопросы: </a:t>
            </a:r>
          </a:p>
          <a:p>
            <a:endParaRPr lang="ru-RU" i="1" dirty="0"/>
          </a:p>
          <a:p>
            <a:r>
              <a:rPr lang="ru-RU" i="1" dirty="0"/>
              <a:t>1.Сколько </a:t>
            </a:r>
            <a:r>
              <a:rPr lang="ru-RU" i="1" dirty="0" err="1"/>
              <a:t>гиперпараметров</a:t>
            </a:r>
            <a:r>
              <a:rPr lang="ru-RU" i="1" dirty="0"/>
              <a:t> зависит от нашего выбора?</a:t>
            </a:r>
          </a:p>
          <a:p>
            <a:pPr marL="342900" indent="-342900">
              <a:buAutoNum type="arabicPeriod"/>
            </a:pPr>
            <a:endParaRPr lang="ru-RU" i="1" dirty="0"/>
          </a:p>
          <a:p>
            <a:r>
              <a:rPr lang="ru-RU" i="1" dirty="0"/>
              <a:t>2.Как они влияют на итоговое распределение?</a:t>
            </a:r>
          </a:p>
        </p:txBody>
      </p:sp>
    </p:spTree>
    <p:extLst>
      <p:ext uri="{BB962C8B-B14F-4D97-AF65-F5344CB8AC3E}">
        <p14:creationId xmlns:p14="http://schemas.microsoft.com/office/powerpoint/2010/main" val="333536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77ABE-0982-074C-B768-59A78768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Следствия ЦПТ</a:t>
            </a:r>
          </a:p>
        </p:txBody>
      </p:sp>
      <p:graphicFrame>
        <p:nvGraphicFramePr>
          <p:cNvPr id="3" name="Google Shape;176;p24">
            <a:extLst>
              <a:ext uri="{FF2B5EF4-FFF2-40B4-BE49-F238E27FC236}">
                <a16:creationId xmlns:a16="http://schemas.microsoft.com/office/drawing/2014/main" id="{76C22103-B360-174B-B48C-C4955046E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314598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Бутстрэп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Доверительные интервалы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Расчет статистик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86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Описательные статистики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77ABE-0982-074C-B768-59A78768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Описательные статистики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2E55EB0F-A329-3E46-89B8-A758FCC23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691167"/>
              </p:ext>
            </p:extLst>
          </p:nvPr>
        </p:nvGraphicFramePr>
        <p:xfrm>
          <a:off x="1524000" y="9544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72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A94D1F-714A-FA4D-89E7-6DA3531A432D}"/>
                  </a:ext>
                </a:extLst>
              </p:cNvPr>
              <p:cNvSpPr txBox="1"/>
              <p:nvPr/>
            </p:nvSpPr>
            <p:spPr>
              <a:xfrm>
                <a:off x="-514351" y="1431164"/>
                <a:ext cx="4572000" cy="705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𝑖𝑛𝑓𝑡𝑦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A94D1F-714A-FA4D-89E7-6DA353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351" y="1431164"/>
                <a:ext cx="4572000" cy="705642"/>
              </a:xfrm>
              <a:prstGeom prst="rect">
                <a:avLst/>
              </a:prstGeom>
              <a:blipFill>
                <a:blip r:embed="rId2"/>
                <a:stretch>
                  <a:fillRect t="-89474" b="-1456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929874-ED06-CB43-A426-79794DD3D147}"/>
              </a:ext>
            </a:extLst>
          </p:cNvPr>
          <p:cNvSpPr txBox="1"/>
          <p:nvPr/>
        </p:nvSpPr>
        <p:spPr>
          <a:xfrm>
            <a:off x="500550" y="2058317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– </a:t>
            </a:r>
            <a:r>
              <a:rPr lang="ru-RU" dirty="0"/>
              <a:t>наблюдение, </a:t>
            </a:r>
            <a:r>
              <a:rPr lang="en-US" dirty="0"/>
              <a:t>p - </a:t>
            </a:r>
            <a:r>
              <a:rPr lang="ru-RU" dirty="0"/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26D70-B77B-8540-9C7C-949420F51CE5}"/>
                  </a:ext>
                </a:extLst>
              </p:cNvPr>
              <p:cNvSpPr txBox="1"/>
              <p:nvPr/>
            </p:nvSpPr>
            <p:spPr>
              <a:xfrm>
                <a:off x="4191976" y="1472931"/>
                <a:ext cx="4829174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26D70-B77B-8540-9C7C-949420F51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76" y="1472931"/>
                <a:ext cx="4829174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2CB12B-20B3-B64D-8D29-3AFD26D41B0F}"/>
              </a:ext>
            </a:extLst>
          </p:cNvPr>
          <p:cNvSpPr txBox="1"/>
          <p:nvPr/>
        </p:nvSpPr>
        <p:spPr>
          <a:xfrm>
            <a:off x="730413" y="949711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Дискретная величина</a:t>
            </a:r>
          </a:p>
          <a:p>
            <a:r>
              <a:rPr lang="ru-RU" dirty="0"/>
              <a:t>(таблица с наблюдениями)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EDD22-8F7C-7144-B5FB-34E935F7F4C1}"/>
              </a:ext>
            </a:extLst>
          </p:cNvPr>
          <p:cNvSpPr txBox="1"/>
          <p:nvPr/>
        </p:nvSpPr>
        <p:spPr>
          <a:xfrm>
            <a:off x="5334050" y="949711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Непрерывная величина</a:t>
            </a:r>
          </a:p>
          <a:p>
            <a:r>
              <a:rPr lang="ru-RU" dirty="0"/>
              <a:t>(список интервалов или функция)</a:t>
            </a:r>
          </a:p>
        </p:txBody>
      </p:sp>
    </p:spTree>
    <p:extLst>
      <p:ext uri="{BB962C8B-B14F-4D97-AF65-F5344CB8AC3E}">
        <p14:creationId xmlns:p14="http://schemas.microsoft.com/office/powerpoint/2010/main" val="360906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A94D1F-714A-FA4D-89E7-6DA3531A432D}"/>
                  </a:ext>
                </a:extLst>
              </p:cNvPr>
              <p:cNvSpPr txBox="1"/>
              <p:nvPr/>
            </p:nvSpPr>
            <p:spPr>
              <a:xfrm>
                <a:off x="-514351" y="1431164"/>
                <a:ext cx="4572000" cy="705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𝑖𝑛𝑓𝑡𝑦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A94D1F-714A-FA4D-89E7-6DA353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351" y="1431164"/>
                <a:ext cx="4572000" cy="705642"/>
              </a:xfrm>
              <a:prstGeom prst="rect">
                <a:avLst/>
              </a:prstGeom>
              <a:blipFill>
                <a:blip r:embed="rId2"/>
                <a:stretch>
                  <a:fillRect t="-89474" b="-1456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929874-ED06-CB43-A426-79794DD3D147}"/>
              </a:ext>
            </a:extLst>
          </p:cNvPr>
          <p:cNvSpPr txBox="1"/>
          <p:nvPr/>
        </p:nvSpPr>
        <p:spPr>
          <a:xfrm>
            <a:off x="500550" y="2058317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– </a:t>
            </a:r>
            <a:r>
              <a:rPr lang="ru-RU" dirty="0"/>
              <a:t>наблюдение, </a:t>
            </a:r>
            <a:r>
              <a:rPr lang="en-US" dirty="0"/>
              <a:t>p - </a:t>
            </a:r>
            <a:r>
              <a:rPr lang="ru-RU" dirty="0"/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26D70-B77B-8540-9C7C-949420F51CE5}"/>
                  </a:ext>
                </a:extLst>
              </p:cNvPr>
              <p:cNvSpPr txBox="1"/>
              <p:nvPr/>
            </p:nvSpPr>
            <p:spPr>
              <a:xfrm>
                <a:off x="4191976" y="1472931"/>
                <a:ext cx="4829174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26D70-B77B-8540-9C7C-949420F51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76" y="1472931"/>
                <a:ext cx="4829174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2CB12B-20B3-B64D-8D29-3AFD26D41B0F}"/>
              </a:ext>
            </a:extLst>
          </p:cNvPr>
          <p:cNvSpPr txBox="1"/>
          <p:nvPr/>
        </p:nvSpPr>
        <p:spPr>
          <a:xfrm>
            <a:off x="730413" y="949711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Дискретная величина</a:t>
            </a:r>
          </a:p>
          <a:p>
            <a:r>
              <a:rPr lang="ru-RU" dirty="0"/>
              <a:t>(таблица с наблюдениями)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EDD22-8F7C-7144-B5FB-34E935F7F4C1}"/>
              </a:ext>
            </a:extLst>
          </p:cNvPr>
          <p:cNvSpPr txBox="1"/>
          <p:nvPr/>
        </p:nvSpPr>
        <p:spPr>
          <a:xfrm>
            <a:off x="5334050" y="949711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Непрерывная величина</a:t>
            </a:r>
          </a:p>
          <a:p>
            <a:r>
              <a:rPr lang="ru-RU" dirty="0"/>
              <a:t>(список интервалов или функция)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3BE1B33-BCCA-E44E-94C1-1F1F51EE15FB}"/>
              </a:ext>
            </a:extLst>
          </p:cNvPr>
          <p:cNvSpPr txBox="1">
            <a:spLocks/>
          </p:cNvSpPr>
          <p:nvPr/>
        </p:nvSpPr>
        <p:spPr>
          <a:xfrm>
            <a:off x="500550" y="2366094"/>
            <a:ext cx="8520600" cy="47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Пример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C42F0-AA8E-3445-AA58-E8406D7BDDED}"/>
              </a:ext>
            </a:extLst>
          </p:cNvPr>
          <p:cNvSpPr txBox="1"/>
          <p:nvPr/>
        </p:nvSpPr>
        <p:spPr>
          <a:xfrm>
            <a:off x="500550" y="2852139"/>
            <a:ext cx="436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Каково мат. ожидание восьмигранного кубика?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498575" y="4072243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A94D1F-714A-FA4D-89E7-6DA3531A432D}"/>
                  </a:ext>
                </a:extLst>
              </p:cNvPr>
              <p:cNvSpPr txBox="1"/>
              <p:nvPr/>
            </p:nvSpPr>
            <p:spPr>
              <a:xfrm>
                <a:off x="-514351" y="1431164"/>
                <a:ext cx="4572000" cy="705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𝑖𝑛𝑓𝑡𝑦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A94D1F-714A-FA4D-89E7-6DA353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351" y="1431164"/>
                <a:ext cx="4572000" cy="705642"/>
              </a:xfrm>
              <a:prstGeom prst="rect">
                <a:avLst/>
              </a:prstGeom>
              <a:blipFill>
                <a:blip r:embed="rId2"/>
                <a:stretch>
                  <a:fillRect t="-89474" b="-1456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929874-ED06-CB43-A426-79794DD3D147}"/>
              </a:ext>
            </a:extLst>
          </p:cNvPr>
          <p:cNvSpPr txBox="1"/>
          <p:nvPr/>
        </p:nvSpPr>
        <p:spPr>
          <a:xfrm>
            <a:off x="500550" y="2058317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– </a:t>
            </a:r>
            <a:r>
              <a:rPr lang="ru-RU" dirty="0"/>
              <a:t>наблюдение, </a:t>
            </a:r>
            <a:r>
              <a:rPr lang="en-US" dirty="0"/>
              <a:t>p - </a:t>
            </a:r>
            <a:r>
              <a:rPr lang="ru-RU" dirty="0"/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26D70-B77B-8540-9C7C-949420F51CE5}"/>
                  </a:ext>
                </a:extLst>
              </p:cNvPr>
              <p:cNvSpPr txBox="1"/>
              <p:nvPr/>
            </p:nvSpPr>
            <p:spPr>
              <a:xfrm>
                <a:off x="4191976" y="1472931"/>
                <a:ext cx="4829174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826D70-B77B-8540-9C7C-949420F51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76" y="1472931"/>
                <a:ext cx="4829174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2CB12B-20B3-B64D-8D29-3AFD26D41B0F}"/>
              </a:ext>
            </a:extLst>
          </p:cNvPr>
          <p:cNvSpPr txBox="1"/>
          <p:nvPr/>
        </p:nvSpPr>
        <p:spPr>
          <a:xfrm>
            <a:off x="730413" y="949711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Дискретная величина</a:t>
            </a:r>
          </a:p>
          <a:p>
            <a:r>
              <a:rPr lang="ru-RU" dirty="0"/>
              <a:t>(таблица с наблюдениями)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EDD22-8F7C-7144-B5FB-34E935F7F4C1}"/>
              </a:ext>
            </a:extLst>
          </p:cNvPr>
          <p:cNvSpPr txBox="1"/>
          <p:nvPr/>
        </p:nvSpPr>
        <p:spPr>
          <a:xfrm>
            <a:off x="5334050" y="949711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Непрерывная величина</a:t>
            </a:r>
          </a:p>
          <a:p>
            <a:r>
              <a:rPr lang="ru-RU" dirty="0"/>
              <a:t>(список интервалов или функция)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3BE1B33-BCCA-E44E-94C1-1F1F51EE15FB}"/>
              </a:ext>
            </a:extLst>
          </p:cNvPr>
          <p:cNvSpPr txBox="1">
            <a:spLocks/>
          </p:cNvSpPr>
          <p:nvPr/>
        </p:nvSpPr>
        <p:spPr>
          <a:xfrm>
            <a:off x="500550" y="2366094"/>
            <a:ext cx="8520600" cy="47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Пример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C42F0-AA8E-3445-AA58-E8406D7BDDED}"/>
              </a:ext>
            </a:extLst>
          </p:cNvPr>
          <p:cNvSpPr txBox="1"/>
          <p:nvPr/>
        </p:nvSpPr>
        <p:spPr>
          <a:xfrm>
            <a:off x="500550" y="2852139"/>
            <a:ext cx="4071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Каково </a:t>
            </a:r>
            <a:r>
              <a:rPr lang="ru-RU" dirty="0" err="1"/>
              <a:t>матожидание</a:t>
            </a:r>
            <a:r>
              <a:rPr lang="ru-RU" dirty="0"/>
              <a:t> восьмигранного кубика?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53533-6751-F448-AF03-5336D5C3D46F}"/>
              </a:ext>
            </a:extLst>
          </p:cNvPr>
          <p:cNvSpPr txBox="1"/>
          <p:nvPr/>
        </p:nvSpPr>
        <p:spPr>
          <a:xfrm>
            <a:off x="500549" y="3478644"/>
            <a:ext cx="6847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Решение: восемь граней, все равновероятны, вероятность одной грани = 1/8.</a:t>
            </a:r>
            <a:r>
              <a:rPr lang="en-US" dirty="0"/>
              <a:t> </a:t>
            </a:r>
          </a:p>
          <a:p>
            <a:r>
              <a:rPr lang="ru-RU" dirty="0"/>
              <a:t>Считаем сумму произведения исходов с их вероятностями.</a:t>
            </a:r>
          </a:p>
          <a:p>
            <a:r>
              <a:rPr lang="ru-RU" dirty="0"/>
              <a:t>1</a:t>
            </a:r>
            <a:r>
              <a:rPr lang="en-US" dirty="0"/>
              <a:t>/</a:t>
            </a:r>
            <a:r>
              <a:rPr lang="ru-RU" dirty="0"/>
              <a:t>8</a:t>
            </a:r>
            <a:r>
              <a:rPr lang="en-US" dirty="0"/>
              <a:t>*(1+2+3+4+5+6</a:t>
            </a:r>
            <a:r>
              <a:rPr lang="ru-RU" dirty="0"/>
              <a:t>+7+8</a:t>
            </a:r>
            <a:r>
              <a:rPr lang="en-US" dirty="0"/>
              <a:t>) = </a:t>
            </a:r>
            <a:r>
              <a:rPr lang="ru-RU" dirty="0"/>
              <a:t>4</a:t>
            </a:r>
            <a:r>
              <a:rPr lang="en-US" dirty="0"/>
              <a:t>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916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20558-B5FD-6D4F-AA50-E5535691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и мода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1DB0-2B75-EB42-B0BA-B68E953CDF27}"/>
              </a:ext>
            </a:extLst>
          </p:cNvPr>
          <p:cNvSpPr txBox="1"/>
          <p:nvPr/>
        </p:nvSpPr>
        <p:spPr>
          <a:xfrm>
            <a:off x="500550" y="1426624"/>
            <a:ext cx="7805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Медиана – (</a:t>
            </a:r>
            <a:r>
              <a:rPr lang="en-US" dirty="0"/>
              <a:t>medium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число, которое находится в середине этого набора, если его упорядочить по возрастанию, то есть такое число, что половина из элементов набора не меньше него, а другая половина не больше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Мода – (модно, типично) значение во множестве наблюдений, которое встречается наиболее часто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42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20558-B5FD-6D4F-AA50-E5535691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и мода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1DB0-2B75-EB42-B0BA-B68E953CDF27}"/>
              </a:ext>
            </a:extLst>
          </p:cNvPr>
          <p:cNvSpPr txBox="1"/>
          <p:nvPr/>
        </p:nvSpPr>
        <p:spPr>
          <a:xfrm>
            <a:off x="500550" y="1426624"/>
            <a:ext cx="7805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Медиана – (</a:t>
            </a:r>
            <a:r>
              <a:rPr lang="en-US" dirty="0"/>
              <a:t>medium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число, которое находится в середине этого набора, если его упорядочить по возрастанию, то есть такое число, что половина из элементов набора не меньше него, а другая половина не больше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Мода – (модно, типично) значение во множестве наблюдений, которое встречается наиболее часто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19D820-951A-9A44-9B28-453AF1E81CD5}"/>
              </a:ext>
            </a:extLst>
          </p:cNvPr>
          <p:cNvSpPr txBox="1">
            <a:spLocks/>
          </p:cNvSpPr>
          <p:nvPr/>
        </p:nvSpPr>
        <p:spPr>
          <a:xfrm>
            <a:off x="500550" y="3004967"/>
            <a:ext cx="8520600" cy="47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Пример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9CCDC-F21B-3144-8625-C531068C027A}"/>
              </a:ext>
            </a:extLst>
          </p:cNvPr>
          <p:cNvSpPr txBox="1"/>
          <p:nvPr/>
        </p:nvSpPr>
        <p:spPr>
          <a:xfrm>
            <a:off x="500550" y="3480044"/>
            <a:ext cx="6166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Укажите среднее, моду и медиану следующей последовательности:</a:t>
            </a:r>
            <a:endParaRPr lang="en-US" dirty="0"/>
          </a:p>
          <a:p>
            <a:r>
              <a:rPr lang="en-US" dirty="0"/>
              <a:t>[1, 1, 1, 4, 4, 5, 5]</a:t>
            </a:r>
            <a:endParaRPr lang="ru-RU" dirty="0"/>
          </a:p>
        </p:txBody>
      </p:sp>
      <p:pic>
        <p:nvPicPr>
          <p:cNvPr id="6" name="Google Shape;119;p20">
            <a:extLst>
              <a:ext uri="{FF2B5EF4-FFF2-40B4-BE49-F238E27FC236}">
                <a16:creationId xmlns:a16="http://schemas.microsoft.com/office/drawing/2014/main" id="{CFF7FE5D-799D-0444-8A4F-8EB5A119B2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0;p20">
            <a:extLst>
              <a:ext uri="{FF2B5EF4-FFF2-40B4-BE49-F238E27FC236}">
                <a16:creationId xmlns:a16="http://schemas.microsoft.com/office/drawing/2014/main" id="{30C4B9BA-4E5F-6F42-BE2F-FA4DB7AF4DD6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121;p20">
            <a:extLst>
              <a:ext uri="{FF2B5EF4-FFF2-40B4-BE49-F238E27FC236}">
                <a16:creationId xmlns:a16="http://schemas.microsoft.com/office/drawing/2014/main" id="{8A4D599C-BD9A-AD46-A2C1-7B640B726B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2;p20">
            <a:extLst>
              <a:ext uri="{FF2B5EF4-FFF2-40B4-BE49-F238E27FC236}">
                <a16:creationId xmlns:a16="http://schemas.microsoft.com/office/drawing/2014/main" id="{B7BCDD9F-B358-E942-A3BE-0C23EEA8CED3}"/>
              </a:ext>
            </a:extLst>
          </p:cNvPr>
          <p:cNvSpPr txBox="1"/>
          <p:nvPr/>
        </p:nvSpPr>
        <p:spPr>
          <a:xfrm>
            <a:off x="5498575" y="4072243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234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20558-B5FD-6D4F-AA50-E5535691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и мода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1DB0-2B75-EB42-B0BA-B68E953CDF27}"/>
              </a:ext>
            </a:extLst>
          </p:cNvPr>
          <p:cNvSpPr txBox="1"/>
          <p:nvPr/>
        </p:nvSpPr>
        <p:spPr>
          <a:xfrm>
            <a:off x="500550" y="1426624"/>
            <a:ext cx="7805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Медиана – (</a:t>
            </a:r>
            <a:r>
              <a:rPr lang="en-US" dirty="0"/>
              <a:t>medium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число, которое находится в середине этого набора, если его упорядочить по возрастанию, то есть такое число, что половина из элементов набора не меньше него, а другая половина не больше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Мода – (модно, типично) значение во множестве наблюдений, которое встречается наиболее часто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19D820-951A-9A44-9B28-453AF1E81CD5}"/>
              </a:ext>
            </a:extLst>
          </p:cNvPr>
          <p:cNvSpPr txBox="1">
            <a:spLocks/>
          </p:cNvSpPr>
          <p:nvPr/>
        </p:nvSpPr>
        <p:spPr>
          <a:xfrm>
            <a:off x="500550" y="3004967"/>
            <a:ext cx="8520600" cy="47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Пример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9CCDC-F21B-3144-8625-C531068C027A}"/>
              </a:ext>
            </a:extLst>
          </p:cNvPr>
          <p:cNvSpPr txBox="1"/>
          <p:nvPr/>
        </p:nvSpPr>
        <p:spPr>
          <a:xfrm>
            <a:off x="500550" y="3480044"/>
            <a:ext cx="6166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Укажите среднее, моду и медиану следующей последовательности:</a:t>
            </a:r>
          </a:p>
          <a:p>
            <a:r>
              <a:rPr lang="en-US" dirty="0"/>
              <a:t>[1, 1, 1, 4, 4, 5, 5]</a:t>
            </a:r>
            <a:endParaRPr lang="ru-RU" dirty="0"/>
          </a:p>
          <a:p>
            <a:r>
              <a:rPr lang="ru-RU" dirty="0"/>
              <a:t>Среднее = 2</a:t>
            </a:r>
            <a:r>
              <a:rPr lang="en-US" dirty="0"/>
              <a:t>1</a:t>
            </a:r>
            <a:r>
              <a:rPr lang="ru-RU" dirty="0"/>
              <a:t>/7 = </a:t>
            </a:r>
            <a:r>
              <a:rPr lang="en-US" dirty="0"/>
              <a:t>3</a:t>
            </a:r>
            <a:endParaRPr lang="ru-RU" dirty="0"/>
          </a:p>
          <a:p>
            <a:r>
              <a:rPr lang="ru-RU" dirty="0"/>
              <a:t>Мода = </a:t>
            </a:r>
            <a:r>
              <a:rPr lang="en-US" dirty="0"/>
              <a:t>1</a:t>
            </a:r>
            <a:endParaRPr lang="ru-RU" dirty="0"/>
          </a:p>
          <a:p>
            <a:r>
              <a:rPr lang="ru-RU" dirty="0"/>
              <a:t>Медиана </a:t>
            </a:r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4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8628E-51E0-6A43-A74C-E12E129F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pic>
        <p:nvPicPr>
          <p:cNvPr id="4" name="Google Shape;119;p20">
            <a:extLst>
              <a:ext uri="{FF2B5EF4-FFF2-40B4-BE49-F238E27FC236}">
                <a16:creationId xmlns:a16="http://schemas.microsoft.com/office/drawing/2014/main" id="{A6659205-AFCA-8E41-BE24-53D54FB81D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0">
            <a:extLst>
              <a:ext uri="{FF2B5EF4-FFF2-40B4-BE49-F238E27FC236}">
                <a16:creationId xmlns:a16="http://schemas.microsoft.com/office/drawing/2014/main" id="{1BC56A00-E8DC-C44A-9701-A48BDE04F780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121;p20">
            <a:extLst>
              <a:ext uri="{FF2B5EF4-FFF2-40B4-BE49-F238E27FC236}">
                <a16:creationId xmlns:a16="http://schemas.microsoft.com/office/drawing/2014/main" id="{8CECEF37-969C-BB44-BC33-A0068902AE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20">
            <a:extLst>
              <a:ext uri="{FF2B5EF4-FFF2-40B4-BE49-F238E27FC236}">
                <a16:creationId xmlns:a16="http://schemas.microsoft.com/office/drawing/2014/main" id="{675CB449-39B2-AA48-9599-9A59C416F041}"/>
              </a:ext>
            </a:extLst>
          </p:cNvPr>
          <p:cNvSpPr txBox="1"/>
          <p:nvPr/>
        </p:nvSpPr>
        <p:spPr>
          <a:xfrm>
            <a:off x="5498575" y="4072243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BCDF70A-024E-1445-B901-DD44ABC91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94CDA2-336A-654A-B807-B0B9BEDC2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0" b="16862"/>
          <a:stretch/>
        </p:blipFill>
        <p:spPr>
          <a:xfrm>
            <a:off x="500550" y="1198605"/>
            <a:ext cx="5940425" cy="2518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3726C-7954-9848-8ED0-67AA81A7CF57}"/>
              </a:ext>
            </a:extLst>
          </p:cNvPr>
          <p:cNvSpPr txBox="1"/>
          <p:nvPr/>
        </p:nvSpPr>
        <p:spPr>
          <a:xfrm>
            <a:off x="5592019" y="1342157"/>
            <a:ext cx="21390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величин в выборке</a:t>
            </a:r>
            <a:endParaRPr lang="en-US" dirty="0"/>
          </a:p>
          <a:p>
            <a:endParaRPr lang="en-US" dirty="0"/>
          </a:p>
          <a:p>
            <a:r>
              <a:rPr lang="ru-RU" dirty="0"/>
              <a:t>Укажите, где мода, медиана, </a:t>
            </a:r>
            <a:r>
              <a:rPr lang="ru-RU" dirty="0" err="1"/>
              <a:t>матожидание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6EF7E-A541-3343-9023-48BA707F3AF1}"/>
              </a:ext>
            </a:extLst>
          </p:cNvPr>
          <p:cNvSpPr txBox="1"/>
          <p:nvPr/>
        </p:nvSpPr>
        <p:spPr>
          <a:xfrm>
            <a:off x="2808515" y="3502479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12   3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5DF564B2-3FB2-F04F-B7F3-85FE75A43E2F}"/>
              </a:ext>
            </a:extLst>
          </p:cNvPr>
          <p:cNvSpPr/>
          <p:nvPr/>
        </p:nvSpPr>
        <p:spPr>
          <a:xfrm>
            <a:off x="2621053" y="1296302"/>
            <a:ext cx="1861858" cy="971550"/>
          </a:xfrm>
          <a:custGeom>
            <a:avLst/>
            <a:gdLst>
              <a:gd name="connsiteX0" fmla="*/ 195943 w 1861858"/>
              <a:gd name="connsiteY0" fmla="*/ 65314 h 971550"/>
              <a:gd name="connsiteX1" fmla="*/ 57150 w 1861858"/>
              <a:gd name="connsiteY1" fmla="*/ 122464 h 971550"/>
              <a:gd name="connsiteX2" fmla="*/ 32657 w 1861858"/>
              <a:gd name="connsiteY2" fmla="*/ 146957 h 971550"/>
              <a:gd name="connsiteX3" fmla="*/ 0 w 1861858"/>
              <a:gd name="connsiteY3" fmla="*/ 195942 h 971550"/>
              <a:gd name="connsiteX4" fmla="*/ 16328 w 1861858"/>
              <a:gd name="connsiteY4" fmla="*/ 220435 h 971550"/>
              <a:gd name="connsiteX5" fmla="*/ 40821 w 1861858"/>
              <a:gd name="connsiteY5" fmla="*/ 228600 h 971550"/>
              <a:gd name="connsiteX6" fmla="*/ 261257 w 1861858"/>
              <a:gd name="connsiteY6" fmla="*/ 236764 h 971550"/>
              <a:gd name="connsiteX7" fmla="*/ 383721 w 1861858"/>
              <a:gd name="connsiteY7" fmla="*/ 269421 h 971550"/>
              <a:gd name="connsiteX8" fmla="*/ 400050 w 1861858"/>
              <a:gd name="connsiteY8" fmla="*/ 293914 h 971550"/>
              <a:gd name="connsiteX9" fmla="*/ 424543 w 1861858"/>
              <a:gd name="connsiteY9" fmla="*/ 310242 h 971550"/>
              <a:gd name="connsiteX10" fmla="*/ 457200 w 1861858"/>
              <a:gd name="connsiteY10" fmla="*/ 359228 h 971550"/>
              <a:gd name="connsiteX11" fmla="*/ 473528 w 1861858"/>
              <a:gd name="connsiteY11" fmla="*/ 383721 h 971550"/>
              <a:gd name="connsiteX12" fmla="*/ 498021 w 1861858"/>
              <a:gd name="connsiteY12" fmla="*/ 400050 h 971550"/>
              <a:gd name="connsiteX13" fmla="*/ 538843 w 1861858"/>
              <a:gd name="connsiteY13" fmla="*/ 473528 h 971550"/>
              <a:gd name="connsiteX14" fmla="*/ 604157 w 1861858"/>
              <a:gd name="connsiteY14" fmla="*/ 571500 h 971550"/>
              <a:gd name="connsiteX15" fmla="*/ 620485 w 1861858"/>
              <a:gd name="connsiteY15" fmla="*/ 595992 h 971550"/>
              <a:gd name="connsiteX16" fmla="*/ 628650 w 1861858"/>
              <a:gd name="connsiteY16" fmla="*/ 620485 h 971550"/>
              <a:gd name="connsiteX17" fmla="*/ 661307 w 1861858"/>
              <a:gd name="connsiteY17" fmla="*/ 669471 h 971550"/>
              <a:gd name="connsiteX18" fmla="*/ 677635 w 1861858"/>
              <a:gd name="connsiteY18" fmla="*/ 718457 h 971550"/>
              <a:gd name="connsiteX19" fmla="*/ 685800 w 1861858"/>
              <a:gd name="connsiteY19" fmla="*/ 742950 h 971550"/>
              <a:gd name="connsiteX20" fmla="*/ 718457 w 1861858"/>
              <a:gd name="connsiteY20" fmla="*/ 816428 h 971550"/>
              <a:gd name="connsiteX21" fmla="*/ 742950 w 1861858"/>
              <a:gd name="connsiteY21" fmla="*/ 865414 h 971550"/>
              <a:gd name="connsiteX22" fmla="*/ 791935 w 1861858"/>
              <a:gd name="connsiteY22" fmla="*/ 881742 h 971550"/>
              <a:gd name="connsiteX23" fmla="*/ 865414 w 1861858"/>
              <a:gd name="connsiteY23" fmla="*/ 906235 h 971550"/>
              <a:gd name="connsiteX24" fmla="*/ 889907 w 1861858"/>
              <a:gd name="connsiteY24" fmla="*/ 914400 h 971550"/>
              <a:gd name="connsiteX25" fmla="*/ 938893 w 1861858"/>
              <a:gd name="connsiteY25" fmla="*/ 922564 h 971550"/>
              <a:gd name="connsiteX26" fmla="*/ 979714 w 1861858"/>
              <a:gd name="connsiteY26" fmla="*/ 930728 h 971550"/>
              <a:gd name="connsiteX27" fmla="*/ 1159328 w 1861858"/>
              <a:gd name="connsiteY27" fmla="*/ 955221 h 971550"/>
              <a:gd name="connsiteX28" fmla="*/ 1379764 w 1861858"/>
              <a:gd name="connsiteY28" fmla="*/ 971550 h 971550"/>
              <a:gd name="connsiteX29" fmla="*/ 1616528 w 1861858"/>
              <a:gd name="connsiteY29" fmla="*/ 963385 h 971550"/>
              <a:gd name="connsiteX30" fmla="*/ 1673678 w 1861858"/>
              <a:gd name="connsiteY30" fmla="*/ 938892 h 971550"/>
              <a:gd name="connsiteX31" fmla="*/ 1730828 w 1861858"/>
              <a:gd name="connsiteY31" fmla="*/ 914400 h 971550"/>
              <a:gd name="connsiteX32" fmla="*/ 1779814 w 1861858"/>
              <a:gd name="connsiteY32" fmla="*/ 881742 h 971550"/>
              <a:gd name="connsiteX33" fmla="*/ 1804307 w 1861858"/>
              <a:gd name="connsiteY33" fmla="*/ 857250 h 971550"/>
              <a:gd name="connsiteX34" fmla="*/ 1836964 w 1861858"/>
              <a:gd name="connsiteY34" fmla="*/ 800100 h 971550"/>
              <a:gd name="connsiteX35" fmla="*/ 1845128 w 1861858"/>
              <a:gd name="connsiteY35" fmla="*/ 767442 h 971550"/>
              <a:gd name="connsiteX36" fmla="*/ 1853293 w 1861858"/>
              <a:gd name="connsiteY36" fmla="*/ 742950 h 971550"/>
              <a:gd name="connsiteX37" fmla="*/ 1861457 w 1861858"/>
              <a:gd name="connsiteY37" fmla="*/ 677635 h 971550"/>
              <a:gd name="connsiteX38" fmla="*/ 1853293 w 1861858"/>
              <a:gd name="connsiteY38" fmla="*/ 579664 h 971550"/>
              <a:gd name="connsiteX39" fmla="*/ 1787978 w 1861858"/>
              <a:gd name="connsiteY39" fmla="*/ 530678 h 971550"/>
              <a:gd name="connsiteX40" fmla="*/ 1747157 w 1861858"/>
              <a:gd name="connsiteY40" fmla="*/ 498021 h 971550"/>
              <a:gd name="connsiteX41" fmla="*/ 1690007 w 1861858"/>
              <a:gd name="connsiteY41" fmla="*/ 465364 h 971550"/>
              <a:gd name="connsiteX42" fmla="*/ 1632857 w 1861858"/>
              <a:gd name="connsiteY42" fmla="*/ 449035 h 971550"/>
              <a:gd name="connsiteX43" fmla="*/ 1600200 w 1861858"/>
              <a:gd name="connsiteY43" fmla="*/ 432707 h 971550"/>
              <a:gd name="connsiteX44" fmla="*/ 1567543 w 1861858"/>
              <a:gd name="connsiteY44" fmla="*/ 424542 h 971550"/>
              <a:gd name="connsiteX45" fmla="*/ 1436914 w 1861858"/>
              <a:gd name="connsiteY45" fmla="*/ 383721 h 971550"/>
              <a:gd name="connsiteX46" fmla="*/ 1338943 w 1861858"/>
              <a:gd name="connsiteY46" fmla="*/ 351064 h 971550"/>
              <a:gd name="connsiteX47" fmla="*/ 1224643 w 1861858"/>
              <a:gd name="connsiteY47" fmla="*/ 310242 h 971550"/>
              <a:gd name="connsiteX48" fmla="*/ 1110343 w 1861858"/>
              <a:gd name="connsiteY48" fmla="*/ 277585 h 971550"/>
              <a:gd name="connsiteX49" fmla="*/ 1045028 w 1861858"/>
              <a:gd name="connsiteY49" fmla="*/ 244928 h 971550"/>
              <a:gd name="connsiteX50" fmla="*/ 979714 w 1861858"/>
              <a:gd name="connsiteY50" fmla="*/ 220435 h 971550"/>
              <a:gd name="connsiteX51" fmla="*/ 955221 w 1861858"/>
              <a:gd name="connsiteY51" fmla="*/ 204107 h 971550"/>
              <a:gd name="connsiteX52" fmla="*/ 889907 w 1861858"/>
              <a:gd name="connsiteY52" fmla="*/ 171450 h 971550"/>
              <a:gd name="connsiteX53" fmla="*/ 865414 w 1861858"/>
              <a:gd name="connsiteY53" fmla="*/ 155121 h 971550"/>
              <a:gd name="connsiteX54" fmla="*/ 832757 w 1861858"/>
              <a:gd name="connsiteY54" fmla="*/ 138792 h 971550"/>
              <a:gd name="connsiteX55" fmla="*/ 783771 w 1861858"/>
              <a:gd name="connsiteY55" fmla="*/ 106135 h 971550"/>
              <a:gd name="connsiteX56" fmla="*/ 759278 w 1861858"/>
              <a:gd name="connsiteY56" fmla="*/ 89807 h 971550"/>
              <a:gd name="connsiteX57" fmla="*/ 734785 w 1861858"/>
              <a:gd name="connsiteY57" fmla="*/ 81642 h 971550"/>
              <a:gd name="connsiteX58" fmla="*/ 661307 w 1861858"/>
              <a:gd name="connsiteY58" fmla="*/ 48985 h 971550"/>
              <a:gd name="connsiteX59" fmla="*/ 563335 w 1861858"/>
              <a:gd name="connsiteY59" fmla="*/ 40821 h 971550"/>
              <a:gd name="connsiteX60" fmla="*/ 465364 w 1861858"/>
              <a:gd name="connsiteY60" fmla="*/ 24492 h 971550"/>
              <a:gd name="connsiteX61" fmla="*/ 383721 w 1861858"/>
              <a:gd name="connsiteY61" fmla="*/ 0 h 971550"/>
              <a:gd name="connsiteX62" fmla="*/ 269421 w 1861858"/>
              <a:gd name="connsiteY62" fmla="*/ 8164 h 971550"/>
              <a:gd name="connsiteX63" fmla="*/ 236764 w 1861858"/>
              <a:gd name="connsiteY63" fmla="*/ 16328 h 971550"/>
              <a:gd name="connsiteX64" fmla="*/ 212271 w 1861858"/>
              <a:gd name="connsiteY64" fmla="*/ 24492 h 971550"/>
              <a:gd name="connsiteX65" fmla="*/ 195943 w 1861858"/>
              <a:gd name="connsiteY65" fmla="*/ 65314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61858" h="971550">
                <a:moveTo>
                  <a:pt x="195943" y="65314"/>
                </a:moveTo>
                <a:cubicBezTo>
                  <a:pt x="170090" y="81643"/>
                  <a:pt x="94952" y="90962"/>
                  <a:pt x="57150" y="122464"/>
                </a:cubicBezTo>
                <a:cubicBezTo>
                  <a:pt x="48280" y="129856"/>
                  <a:pt x="39746" y="137843"/>
                  <a:pt x="32657" y="146957"/>
                </a:cubicBezTo>
                <a:cubicBezTo>
                  <a:pt x="20609" y="162447"/>
                  <a:pt x="0" y="195942"/>
                  <a:pt x="0" y="195942"/>
                </a:cubicBezTo>
                <a:cubicBezTo>
                  <a:pt x="5443" y="204106"/>
                  <a:pt x="8666" y="214305"/>
                  <a:pt x="16328" y="220435"/>
                </a:cubicBezTo>
                <a:cubicBezTo>
                  <a:pt x="23048" y="225811"/>
                  <a:pt x="32234" y="228028"/>
                  <a:pt x="40821" y="228600"/>
                </a:cubicBezTo>
                <a:cubicBezTo>
                  <a:pt x="114187" y="233491"/>
                  <a:pt x="187778" y="234043"/>
                  <a:pt x="261257" y="236764"/>
                </a:cubicBezTo>
                <a:cubicBezTo>
                  <a:pt x="368907" y="254705"/>
                  <a:pt x="331681" y="234727"/>
                  <a:pt x="383721" y="269421"/>
                </a:cubicBezTo>
                <a:cubicBezTo>
                  <a:pt x="389164" y="277585"/>
                  <a:pt x="393112" y="286976"/>
                  <a:pt x="400050" y="293914"/>
                </a:cubicBezTo>
                <a:cubicBezTo>
                  <a:pt x="406988" y="300852"/>
                  <a:pt x="418082" y="302858"/>
                  <a:pt x="424543" y="310242"/>
                </a:cubicBezTo>
                <a:cubicBezTo>
                  <a:pt x="437466" y="325011"/>
                  <a:pt x="446314" y="342899"/>
                  <a:pt x="457200" y="359228"/>
                </a:cubicBezTo>
                <a:cubicBezTo>
                  <a:pt x="462643" y="367392"/>
                  <a:pt x="465364" y="378278"/>
                  <a:pt x="473528" y="383721"/>
                </a:cubicBezTo>
                <a:lnTo>
                  <a:pt x="498021" y="400050"/>
                </a:lnTo>
                <a:cubicBezTo>
                  <a:pt x="512391" y="443161"/>
                  <a:pt x="501411" y="417379"/>
                  <a:pt x="538843" y="473528"/>
                </a:cubicBezTo>
                <a:lnTo>
                  <a:pt x="604157" y="571500"/>
                </a:lnTo>
                <a:cubicBezTo>
                  <a:pt x="609600" y="579664"/>
                  <a:pt x="617382" y="586684"/>
                  <a:pt x="620485" y="595992"/>
                </a:cubicBezTo>
                <a:cubicBezTo>
                  <a:pt x="623207" y="604156"/>
                  <a:pt x="624471" y="612962"/>
                  <a:pt x="628650" y="620485"/>
                </a:cubicBezTo>
                <a:cubicBezTo>
                  <a:pt x="638181" y="637640"/>
                  <a:pt x="661307" y="669471"/>
                  <a:pt x="661307" y="669471"/>
                </a:cubicBezTo>
                <a:lnTo>
                  <a:pt x="677635" y="718457"/>
                </a:lnTo>
                <a:cubicBezTo>
                  <a:pt x="680356" y="726621"/>
                  <a:pt x="681026" y="735789"/>
                  <a:pt x="685800" y="742950"/>
                </a:cubicBezTo>
                <a:cubicBezTo>
                  <a:pt x="711675" y="781763"/>
                  <a:pt x="699026" y="758135"/>
                  <a:pt x="718457" y="816428"/>
                </a:cubicBezTo>
                <a:cubicBezTo>
                  <a:pt x="722906" y="829774"/>
                  <a:pt x="729621" y="857083"/>
                  <a:pt x="742950" y="865414"/>
                </a:cubicBezTo>
                <a:cubicBezTo>
                  <a:pt x="757545" y="874536"/>
                  <a:pt x="775607" y="876299"/>
                  <a:pt x="791935" y="881742"/>
                </a:cubicBezTo>
                <a:lnTo>
                  <a:pt x="865414" y="906235"/>
                </a:lnTo>
                <a:cubicBezTo>
                  <a:pt x="873578" y="908957"/>
                  <a:pt x="881418" y="912985"/>
                  <a:pt x="889907" y="914400"/>
                </a:cubicBezTo>
                <a:lnTo>
                  <a:pt x="938893" y="922564"/>
                </a:lnTo>
                <a:cubicBezTo>
                  <a:pt x="952546" y="925046"/>
                  <a:pt x="966061" y="928246"/>
                  <a:pt x="979714" y="930728"/>
                </a:cubicBezTo>
                <a:cubicBezTo>
                  <a:pt x="1030766" y="940010"/>
                  <a:pt x="1121539" y="952998"/>
                  <a:pt x="1159328" y="955221"/>
                </a:cubicBezTo>
                <a:cubicBezTo>
                  <a:pt x="1325424" y="964991"/>
                  <a:pt x="1252007" y="958773"/>
                  <a:pt x="1379764" y="971550"/>
                </a:cubicBezTo>
                <a:cubicBezTo>
                  <a:pt x="1458685" y="968828"/>
                  <a:pt x="1537704" y="968162"/>
                  <a:pt x="1616528" y="963385"/>
                </a:cubicBezTo>
                <a:cubicBezTo>
                  <a:pt x="1650281" y="961339"/>
                  <a:pt x="1647215" y="954014"/>
                  <a:pt x="1673678" y="938892"/>
                </a:cubicBezTo>
                <a:cubicBezTo>
                  <a:pt x="1701924" y="922751"/>
                  <a:pt x="1703351" y="923559"/>
                  <a:pt x="1730828" y="914400"/>
                </a:cubicBezTo>
                <a:cubicBezTo>
                  <a:pt x="1808957" y="836271"/>
                  <a:pt x="1708925" y="929001"/>
                  <a:pt x="1779814" y="881742"/>
                </a:cubicBezTo>
                <a:cubicBezTo>
                  <a:pt x="1789421" y="875338"/>
                  <a:pt x="1796915" y="866120"/>
                  <a:pt x="1804307" y="857250"/>
                </a:cubicBezTo>
                <a:cubicBezTo>
                  <a:pt x="1818729" y="839944"/>
                  <a:pt x="1826985" y="820058"/>
                  <a:pt x="1836964" y="800100"/>
                </a:cubicBezTo>
                <a:cubicBezTo>
                  <a:pt x="1839685" y="789214"/>
                  <a:pt x="1842045" y="778231"/>
                  <a:pt x="1845128" y="767442"/>
                </a:cubicBezTo>
                <a:cubicBezTo>
                  <a:pt x="1847492" y="759167"/>
                  <a:pt x="1851754" y="751417"/>
                  <a:pt x="1853293" y="742950"/>
                </a:cubicBezTo>
                <a:cubicBezTo>
                  <a:pt x="1857218" y="721363"/>
                  <a:pt x="1858736" y="699407"/>
                  <a:pt x="1861457" y="677635"/>
                </a:cubicBezTo>
                <a:cubicBezTo>
                  <a:pt x="1858736" y="644978"/>
                  <a:pt x="1867948" y="608975"/>
                  <a:pt x="1853293" y="579664"/>
                </a:cubicBezTo>
                <a:cubicBezTo>
                  <a:pt x="1841122" y="555323"/>
                  <a:pt x="1787978" y="530678"/>
                  <a:pt x="1787978" y="530678"/>
                </a:cubicBezTo>
                <a:cubicBezTo>
                  <a:pt x="1760453" y="489389"/>
                  <a:pt x="1786592" y="517739"/>
                  <a:pt x="1747157" y="498021"/>
                </a:cubicBezTo>
                <a:cubicBezTo>
                  <a:pt x="1665168" y="457026"/>
                  <a:pt x="1790194" y="508300"/>
                  <a:pt x="1690007" y="465364"/>
                </a:cubicBezTo>
                <a:cubicBezTo>
                  <a:pt x="1643959" y="445630"/>
                  <a:pt x="1688087" y="469747"/>
                  <a:pt x="1632857" y="449035"/>
                </a:cubicBezTo>
                <a:cubicBezTo>
                  <a:pt x="1621461" y="444762"/>
                  <a:pt x="1611596" y="436980"/>
                  <a:pt x="1600200" y="432707"/>
                </a:cubicBezTo>
                <a:cubicBezTo>
                  <a:pt x="1589694" y="428767"/>
                  <a:pt x="1578110" y="428316"/>
                  <a:pt x="1567543" y="424542"/>
                </a:cubicBezTo>
                <a:cubicBezTo>
                  <a:pt x="1448707" y="382100"/>
                  <a:pt x="1527137" y="398758"/>
                  <a:pt x="1436914" y="383721"/>
                </a:cubicBezTo>
                <a:cubicBezTo>
                  <a:pt x="1404257" y="372835"/>
                  <a:pt x="1370904" y="363849"/>
                  <a:pt x="1338943" y="351064"/>
                </a:cubicBezTo>
                <a:cubicBezTo>
                  <a:pt x="1292524" y="332496"/>
                  <a:pt x="1279657" y="326422"/>
                  <a:pt x="1224643" y="310242"/>
                </a:cubicBezTo>
                <a:cubicBezTo>
                  <a:pt x="1199220" y="302765"/>
                  <a:pt x="1137216" y="291021"/>
                  <a:pt x="1110343" y="277585"/>
                </a:cubicBezTo>
                <a:cubicBezTo>
                  <a:pt x="1088571" y="266699"/>
                  <a:pt x="1068120" y="252625"/>
                  <a:pt x="1045028" y="244928"/>
                </a:cubicBezTo>
                <a:cubicBezTo>
                  <a:pt x="1023826" y="237861"/>
                  <a:pt x="999245" y="230201"/>
                  <a:pt x="979714" y="220435"/>
                </a:cubicBezTo>
                <a:cubicBezTo>
                  <a:pt x="970938" y="216047"/>
                  <a:pt x="963835" y="208806"/>
                  <a:pt x="955221" y="204107"/>
                </a:cubicBezTo>
                <a:cubicBezTo>
                  <a:pt x="933852" y="192451"/>
                  <a:pt x="910160" y="184952"/>
                  <a:pt x="889907" y="171450"/>
                </a:cubicBezTo>
                <a:cubicBezTo>
                  <a:pt x="881743" y="166007"/>
                  <a:pt x="873933" y="159989"/>
                  <a:pt x="865414" y="155121"/>
                </a:cubicBezTo>
                <a:cubicBezTo>
                  <a:pt x="854847" y="149083"/>
                  <a:pt x="843193" y="145054"/>
                  <a:pt x="832757" y="138792"/>
                </a:cubicBezTo>
                <a:cubicBezTo>
                  <a:pt x="815929" y="128695"/>
                  <a:pt x="800100" y="117021"/>
                  <a:pt x="783771" y="106135"/>
                </a:cubicBezTo>
                <a:cubicBezTo>
                  <a:pt x="775607" y="100692"/>
                  <a:pt x="768587" y="92910"/>
                  <a:pt x="759278" y="89807"/>
                </a:cubicBezTo>
                <a:cubicBezTo>
                  <a:pt x="751114" y="87085"/>
                  <a:pt x="742482" y="85491"/>
                  <a:pt x="734785" y="81642"/>
                </a:cubicBezTo>
                <a:cubicBezTo>
                  <a:pt x="700387" y="64443"/>
                  <a:pt x="711856" y="53197"/>
                  <a:pt x="661307" y="48985"/>
                </a:cubicBezTo>
                <a:lnTo>
                  <a:pt x="563335" y="40821"/>
                </a:lnTo>
                <a:cubicBezTo>
                  <a:pt x="530678" y="35378"/>
                  <a:pt x="496773" y="34961"/>
                  <a:pt x="465364" y="24492"/>
                </a:cubicBezTo>
                <a:cubicBezTo>
                  <a:pt x="405733" y="4616"/>
                  <a:pt x="433076" y="12338"/>
                  <a:pt x="383721" y="0"/>
                </a:cubicBezTo>
                <a:cubicBezTo>
                  <a:pt x="345621" y="2721"/>
                  <a:pt x="307384" y="3946"/>
                  <a:pt x="269421" y="8164"/>
                </a:cubicBezTo>
                <a:cubicBezTo>
                  <a:pt x="258269" y="9403"/>
                  <a:pt x="247553" y="13246"/>
                  <a:pt x="236764" y="16328"/>
                </a:cubicBezTo>
                <a:cubicBezTo>
                  <a:pt x="228489" y="18692"/>
                  <a:pt x="216699" y="17112"/>
                  <a:pt x="212271" y="24492"/>
                </a:cubicBezTo>
                <a:cubicBezTo>
                  <a:pt x="206670" y="33827"/>
                  <a:pt x="221796" y="48985"/>
                  <a:pt x="195943" y="653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13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8628E-51E0-6A43-A74C-E12E129F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pic>
        <p:nvPicPr>
          <p:cNvPr id="4" name="Google Shape;119;p20">
            <a:extLst>
              <a:ext uri="{FF2B5EF4-FFF2-40B4-BE49-F238E27FC236}">
                <a16:creationId xmlns:a16="http://schemas.microsoft.com/office/drawing/2014/main" id="{A6659205-AFCA-8E41-BE24-53D54FB81D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0">
            <a:extLst>
              <a:ext uri="{FF2B5EF4-FFF2-40B4-BE49-F238E27FC236}">
                <a16:creationId xmlns:a16="http://schemas.microsoft.com/office/drawing/2014/main" id="{1BC56A00-E8DC-C44A-9701-A48BDE04F780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121;p20">
            <a:extLst>
              <a:ext uri="{FF2B5EF4-FFF2-40B4-BE49-F238E27FC236}">
                <a16:creationId xmlns:a16="http://schemas.microsoft.com/office/drawing/2014/main" id="{8CECEF37-969C-BB44-BC33-A0068902AE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20">
            <a:extLst>
              <a:ext uri="{FF2B5EF4-FFF2-40B4-BE49-F238E27FC236}">
                <a16:creationId xmlns:a16="http://schemas.microsoft.com/office/drawing/2014/main" id="{675CB449-39B2-AA48-9599-9A59C416F041}"/>
              </a:ext>
            </a:extLst>
          </p:cNvPr>
          <p:cNvSpPr txBox="1"/>
          <p:nvPr/>
        </p:nvSpPr>
        <p:spPr>
          <a:xfrm>
            <a:off x="5498575" y="4072243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BCDF70A-024E-1445-B901-DD44ABC91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94CDA2-336A-654A-B807-B0B9BEDC2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0" b="16862"/>
          <a:stretch/>
        </p:blipFill>
        <p:spPr>
          <a:xfrm>
            <a:off x="500550" y="1198605"/>
            <a:ext cx="5940425" cy="2518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3726C-7954-9848-8ED0-67AA81A7CF57}"/>
              </a:ext>
            </a:extLst>
          </p:cNvPr>
          <p:cNvSpPr txBox="1"/>
          <p:nvPr/>
        </p:nvSpPr>
        <p:spPr>
          <a:xfrm>
            <a:off x="5592019" y="1342157"/>
            <a:ext cx="213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Укажите, где мода, медиана, </a:t>
            </a:r>
            <a:r>
              <a:rPr lang="ru-RU" dirty="0" err="1"/>
              <a:t>матожидание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6EF7E-A541-3343-9023-48BA707F3AF1}"/>
              </a:ext>
            </a:extLst>
          </p:cNvPr>
          <p:cNvSpPr txBox="1"/>
          <p:nvPr/>
        </p:nvSpPr>
        <p:spPr>
          <a:xfrm>
            <a:off x="2808515" y="3502479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12   3</a:t>
            </a:r>
          </a:p>
        </p:txBody>
      </p:sp>
    </p:spTree>
    <p:extLst>
      <p:ext uri="{BB962C8B-B14F-4D97-AF65-F5344CB8AC3E}">
        <p14:creationId xmlns:p14="http://schemas.microsoft.com/office/powerpoint/2010/main" val="196151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ru-RU" dirty="0"/>
              <a:t>Основы статистики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2ACD3-1D58-C344-9C5A-27897A05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28" y="1996238"/>
            <a:ext cx="8520600" cy="779619"/>
          </a:xfrm>
        </p:spPr>
        <p:txBody>
          <a:bodyPr/>
          <a:lstStyle/>
          <a:p>
            <a:r>
              <a:rPr lang="ru-RU" dirty="0"/>
              <a:t>Меры рассеивания</a:t>
            </a:r>
          </a:p>
        </p:txBody>
      </p:sp>
    </p:spTree>
    <p:extLst>
      <p:ext uri="{BB962C8B-B14F-4D97-AF65-F5344CB8AC3E}">
        <p14:creationId xmlns:p14="http://schemas.microsoft.com/office/powerpoint/2010/main" val="71008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2ACD3-1D58-C344-9C5A-27897A05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79619"/>
          </a:xfrm>
        </p:spPr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4F323-EF6A-624A-8757-326B84E3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20" y="863550"/>
            <a:ext cx="8520600" cy="3416400"/>
          </a:xfrm>
        </p:spPr>
        <p:txBody>
          <a:bodyPr/>
          <a:lstStyle/>
          <a:p>
            <a:pPr marL="133350" indent="0">
              <a:buNone/>
            </a:pPr>
            <a:r>
              <a:rPr lang="ru-RU" dirty="0"/>
              <a:t>Идея – нормализованное отклонение наблюдений от среднего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CF5720-9301-5148-9EDF-C79A912D7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31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5C177-FFFE-064E-9F04-810BC1B635EB}"/>
              </a:ext>
            </a:extLst>
          </p:cNvPr>
          <p:cNvSpPr txBox="1"/>
          <p:nvPr/>
        </p:nvSpPr>
        <p:spPr>
          <a:xfrm>
            <a:off x="704657" y="2405516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x –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наблюдение,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p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вероятность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D1CC-4226-654A-8448-DF2E791C7BCA}"/>
              </a:ext>
            </a:extLst>
          </p:cNvPr>
          <p:cNvSpPr txBox="1"/>
          <p:nvPr/>
        </p:nvSpPr>
        <p:spPr>
          <a:xfrm>
            <a:off x="704657" y="1324138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Дискретная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(таблица с наблюдениями</a:t>
            </a:r>
            <a:r>
              <a:rPr lang="ru-RU" sz="1200" dirty="0">
                <a:latin typeface="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E2636-B7A4-C34C-ADAE-904129F7E444}"/>
              </a:ext>
            </a:extLst>
          </p:cNvPr>
          <p:cNvSpPr txBox="1"/>
          <p:nvPr/>
        </p:nvSpPr>
        <p:spPr>
          <a:xfrm>
            <a:off x="5301393" y="1318109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Непрерывная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(список интервалов или функция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/>
              <p:nvPr/>
            </p:nvSpPr>
            <p:spPr>
              <a:xfrm>
                <a:off x="-375557" y="1886514"/>
                <a:ext cx="4572000" cy="514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557" y="1886514"/>
                <a:ext cx="4572000" cy="514949"/>
              </a:xfrm>
              <a:prstGeom prst="rect">
                <a:avLst/>
              </a:prstGeom>
              <a:blipFill>
                <a:blip r:embed="rId2"/>
                <a:stretch>
                  <a:fillRect t="-142857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/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/>
              <p:nvPr/>
            </p:nvSpPr>
            <p:spPr>
              <a:xfrm>
                <a:off x="704656" y="2827732"/>
                <a:ext cx="38510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Следствие: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6" y="2827732"/>
                <a:ext cx="3851015" cy="307777"/>
              </a:xfrm>
              <a:prstGeom prst="rect">
                <a:avLst/>
              </a:prstGeom>
              <a:blipFill>
                <a:blip r:embed="rId4"/>
                <a:stretch>
                  <a:fillRect l="-658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652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2ACD3-1D58-C344-9C5A-27897A05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79619"/>
          </a:xfrm>
        </p:spPr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4F323-EF6A-624A-8757-326B84E3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20" y="863550"/>
            <a:ext cx="8520600" cy="3416400"/>
          </a:xfrm>
        </p:spPr>
        <p:txBody>
          <a:bodyPr/>
          <a:lstStyle/>
          <a:p>
            <a:pPr marL="133350" indent="0">
              <a:buNone/>
            </a:pPr>
            <a:r>
              <a:rPr lang="ru-RU" dirty="0"/>
              <a:t>Идея – нормализованное отклонение наблюдений от среднего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CF5720-9301-5148-9EDF-C79A912D7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32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5C177-FFFE-064E-9F04-810BC1B635EB}"/>
              </a:ext>
            </a:extLst>
          </p:cNvPr>
          <p:cNvSpPr txBox="1"/>
          <p:nvPr/>
        </p:nvSpPr>
        <p:spPr>
          <a:xfrm>
            <a:off x="704657" y="2405516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x –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наблюдение,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p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вероятность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D1CC-4226-654A-8448-DF2E791C7BCA}"/>
              </a:ext>
            </a:extLst>
          </p:cNvPr>
          <p:cNvSpPr txBox="1"/>
          <p:nvPr/>
        </p:nvSpPr>
        <p:spPr>
          <a:xfrm>
            <a:off x="704657" y="1324138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Дискретная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(таблица с наблюдениями</a:t>
            </a:r>
            <a:r>
              <a:rPr lang="ru-RU" sz="1200" dirty="0">
                <a:latin typeface="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E2636-B7A4-C34C-ADAE-904129F7E444}"/>
              </a:ext>
            </a:extLst>
          </p:cNvPr>
          <p:cNvSpPr txBox="1"/>
          <p:nvPr/>
        </p:nvSpPr>
        <p:spPr>
          <a:xfrm>
            <a:off x="5301393" y="1318109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Непрерывная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(список интервалов или функция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/>
              <p:nvPr/>
            </p:nvSpPr>
            <p:spPr>
              <a:xfrm>
                <a:off x="704657" y="1886514"/>
                <a:ext cx="3491785" cy="514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7" y="1886514"/>
                <a:ext cx="3491785" cy="514949"/>
              </a:xfrm>
              <a:prstGeom prst="rect">
                <a:avLst/>
              </a:prstGeom>
              <a:blipFill>
                <a:blip r:embed="rId2"/>
                <a:stretch>
                  <a:fillRect t="-142857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/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/>
              <p:nvPr/>
            </p:nvSpPr>
            <p:spPr>
              <a:xfrm>
                <a:off x="704656" y="2827732"/>
                <a:ext cx="38510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Следствие: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6" y="2827732"/>
                <a:ext cx="3851015" cy="307777"/>
              </a:xfrm>
              <a:prstGeom prst="rect">
                <a:avLst/>
              </a:prstGeom>
              <a:blipFill>
                <a:blip r:embed="rId4"/>
                <a:stretch>
                  <a:fillRect l="-658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8D89960-A7DC-FA40-9F66-5816BF3953E0}"/>
              </a:ext>
            </a:extLst>
          </p:cNvPr>
          <p:cNvSpPr txBox="1">
            <a:spLocks/>
          </p:cNvSpPr>
          <p:nvPr/>
        </p:nvSpPr>
        <p:spPr>
          <a:xfrm>
            <a:off x="500550" y="3128826"/>
            <a:ext cx="8520600" cy="47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Пример 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164F9-6F73-734E-9080-96F88244DBDE}"/>
              </a:ext>
            </a:extLst>
          </p:cNvPr>
          <p:cNvSpPr txBox="1"/>
          <p:nvPr/>
        </p:nvSpPr>
        <p:spPr>
          <a:xfrm>
            <a:off x="500550" y="3603903"/>
            <a:ext cx="78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 бросаете монету, каждый раз, когда выпадает орел, Вы получаете 1 евро, в противном случае - ничего. Посчитайте дисперсию своего выигрыша</a:t>
            </a:r>
          </a:p>
        </p:txBody>
      </p:sp>
      <p:pic>
        <p:nvPicPr>
          <p:cNvPr id="16" name="Google Shape;119;p20">
            <a:extLst>
              <a:ext uri="{FF2B5EF4-FFF2-40B4-BE49-F238E27FC236}">
                <a16:creationId xmlns:a16="http://schemas.microsoft.com/office/drawing/2014/main" id="{EBAF5FB7-17E5-DF49-95AE-1321485DD5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536" y="4165153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0;p20">
            <a:extLst>
              <a:ext uri="{FF2B5EF4-FFF2-40B4-BE49-F238E27FC236}">
                <a16:creationId xmlns:a16="http://schemas.microsoft.com/office/drawing/2014/main" id="{09081BF9-63A5-7F44-ADE6-432D642A6026}"/>
              </a:ext>
            </a:extLst>
          </p:cNvPr>
          <p:cNvSpPr txBox="1"/>
          <p:nvPr/>
        </p:nvSpPr>
        <p:spPr>
          <a:xfrm>
            <a:off x="1473143" y="4196189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121;p20">
            <a:extLst>
              <a:ext uri="{FF2B5EF4-FFF2-40B4-BE49-F238E27FC236}">
                <a16:creationId xmlns:a16="http://schemas.microsoft.com/office/drawing/2014/main" id="{0B111E99-68A9-2441-875C-0CBD3332360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365" y="4195022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2;p20">
            <a:extLst>
              <a:ext uri="{FF2B5EF4-FFF2-40B4-BE49-F238E27FC236}">
                <a16:creationId xmlns:a16="http://schemas.microsoft.com/office/drawing/2014/main" id="{44C3A0B9-0278-7648-91D9-7902D5E0077F}"/>
              </a:ext>
            </a:extLst>
          </p:cNvPr>
          <p:cNvSpPr txBox="1"/>
          <p:nvPr/>
        </p:nvSpPr>
        <p:spPr>
          <a:xfrm>
            <a:off x="5498575" y="4196102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636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2ACD3-1D58-C344-9C5A-27897A05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79619"/>
          </a:xfrm>
        </p:spPr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4F323-EF6A-624A-8757-326B84E3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20" y="863550"/>
            <a:ext cx="8520600" cy="3416400"/>
          </a:xfrm>
        </p:spPr>
        <p:txBody>
          <a:bodyPr/>
          <a:lstStyle/>
          <a:p>
            <a:pPr marL="133350" indent="0">
              <a:buNone/>
            </a:pPr>
            <a:r>
              <a:rPr lang="ru-RU" dirty="0"/>
              <a:t>Идея – нормализованное отклонение наблюдений от среднего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CF5720-9301-5148-9EDF-C79A912D7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33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5C177-FFFE-064E-9F04-810BC1B635EB}"/>
              </a:ext>
            </a:extLst>
          </p:cNvPr>
          <p:cNvSpPr txBox="1"/>
          <p:nvPr/>
        </p:nvSpPr>
        <p:spPr>
          <a:xfrm>
            <a:off x="704657" y="2405516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x –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наблюдение,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p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вероятность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D1CC-4226-654A-8448-DF2E791C7BCA}"/>
              </a:ext>
            </a:extLst>
          </p:cNvPr>
          <p:cNvSpPr txBox="1"/>
          <p:nvPr/>
        </p:nvSpPr>
        <p:spPr>
          <a:xfrm>
            <a:off x="704657" y="1324138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Дискретная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(таблица с наблюдениями</a:t>
            </a:r>
            <a:r>
              <a:rPr lang="ru-RU" sz="1200" dirty="0">
                <a:latin typeface="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E2636-B7A4-C34C-ADAE-904129F7E444}"/>
              </a:ext>
            </a:extLst>
          </p:cNvPr>
          <p:cNvSpPr txBox="1"/>
          <p:nvPr/>
        </p:nvSpPr>
        <p:spPr>
          <a:xfrm>
            <a:off x="5301393" y="1318109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Непрерывная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(список интервалов или функция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/>
              <p:nvPr/>
            </p:nvSpPr>
            <p:spPr>
              <a:xfrm>
                <a:off x="-375557" y="1886514"/>
                <a:ext cx="4572000" cy="514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557" y="1886514"/>
                <a:ext cx="4572000" cy="514949"/>
              </a:xfrm>
              <a:prstGeom prst="rect">
                <a:avLst/>
              </a:prstGeom>
              <a:blipFill>
                <a:blip r:embed="rId2"/>
                <a:stretch>
                  <a:fillRect t="-142857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/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/>
              <p:nvPr/>
            </p:nvSpPr>
            <p:spPr>
              <a:xfrm>
                <a:off x="-204106" y="2827732"/>
                <a:ext cx="47597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Следствие: 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106" y="2827732"/>
                <a:ext cx="4759778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8D89960-A7DC-FA40-9F66-5816BF3953E0}"/>
              </a:ext>
            </a:extLst>
          </p:cNvPr>
          <p:cNvSpPr txBox="1">
            <a:spLocks/>
          </p:cNvSpPr>
          <p:nvPr/>
        </p:nvSpPr>
        <p:spPr>
          <a:xfrm>
            <a:off x="500550" y="3128826"/>
            <a:ext cx="8520600" cy="47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Пример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5164F9-6F73-734E-9080-96F88244DBDE}"/>
                  </a:ext>
                </a:extLst>
              </p:cNvPr>
              <p:cNvSpPr txBox="1"/>
              <p:nvPr/>
            </p:nvSpPr>
            <p:spPr>
              <a:xfrm>
                <a:off x="500550" y="3603903"/>
                <a:ext cx="762291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Вы бросаете монету, каждый раз, когда выпадает орел получаете 1 евро, в противном случае ничего. Посчитайте дисперсию своего выигрыша</a:t>
                </a:r>
              </a:p>
              <a:p>
                <a:endParaRPr lang="ru-RU" dirty="0"/>
              </a:p>
              <a:p>
                <a:r>
                  <a:rPr lang="ru-RU" dirty="0"/>
                  <a:t>Решение: используем следствие.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5164F9-6F73-734E-9080-96F88244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3603903"/>
                <a:ext cx="7622914" cy="1169551"/>
              </a:xfrm>
              <a:prstGeom prst="rect">
                <a:avLst/>
              </a:prstGeom>
              <a:blipFill>
                <a:blip r:embed="rId5"/>
                <a:stretch>
                  <a:fillRect l="-333" t="-10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09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2ACD3-1D58-C344-9C5A-27897A05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79619"/>
          </a:xfrm>
        </p:spPr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4F323-EF6A-624A-8757-326B84E3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20" y="863550"/>
            <a:ext cx="8520600" cy="3416400"/>
          </a:xfrm>
        </p:spPr>
        <p:txBody>
          <a:bodyPr/>
          <a:lstStyle/>
          <a:p>
            <a:pPr marL="133350" indent="0">
              <a:buNone/>
            </a:pPr>
            <a:r>
              <a:rPr lang="ru-RU" dirty="0"/>
              <a:t>Идея – нормализованное отклонение наблюдений от среднего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CF5720-9301-5148-9EDF-C79A912D7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34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5C177-FFFE-064E-9F04-810BC1B635EB}"/>
              </a:ext>
            </a:extLst>
          </p:cNvPr>
          <p:cNvSpPr txBox="1"/>
          <p:nvPr/>
        </p:nvSpPr>
        <p:spPr>
          <a:xfrm>
            <a:off x="704657" y="2405516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x –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наблюдение,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p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вероятность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D1CC-4226-654A-8448-DF2E791C7BCA}"/>
              </a:ext>
            </a:extLst>
          </p:cNvPr>
          <p:cNvSpPr txBox="1"/>
          <p:nvPr/>
        </p:nvSpPr>
        <p:spPr>
          <a:xfrm>
            <a:off x="704657" y="1324138"/>
            <a:ext cx="267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Дискретная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(таблица с наблюдениями</a:t>
            </a:r>
            <a:r>
              <a:rPr lang="ru-RU" sz="1200" dirty="0">
                <a:latin typeface="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E2636-B7A4-C34C-ADAE-904129F7E444}"/>
              </a:ext>
            </a:extLst>
          </p:cNvPr>
          <p:cNvSpPr txBox="1"/>
          <p:nvPr/>
        </p:nvSpPr>
        <p:spPr>
          <a:xfrm>
            <a:off x="5301393" y="1318109"/>
            <a:ext cx="30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Непрерывная величина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(список интервалов или функция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/>
              <p:nvPr/>
            </p:nvSpPr>
            <p:spPr>
              <a:xfrm>
                <a:off x="704657" y="1886514"/>
                <a:ext cx="3491786" cy="514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57638-3AF5-D643-BCB0-FC55F2CB2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7" y="1886514"/>
                <a:ext cx="3491786" cy="514949"/>
              </a:xfrm>
              <a:prstGeom prst="rect">
                <a:avLst/>
              </a:prstGeom>
              <a:blipFill>
                <a:blip r:embed="rId2"/>
                <a:stretch>
                  <a:fillRect t="-142857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/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13A0D9-5AEE-4F40-875D-D150D367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72" y="1802198"/>
                <a:ext cx="4759778" cy="557140"/>
              </a:xfrm>
              <a:prstGeom prst="rect">
                <a:avLst/>
              </a:prstGeom>
              <a:blipFill>
                <a:blip r:embed="rId3"/>
                <a:stretch>
                  <a:fillRect t="-154545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/>
              <p:nvPr/>
            </p:nvSpPr>
            <p:spPr>
              <a:xfrm>
                <a:off x="704656" y="2827732"/>
                <a:ext cx="38510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Следствие: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i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CA71B-BF59-8749-BDBB-A46D6140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6" y="2827732"/>
                <a:ext cx="3851015" cy="307777"/>
              </a:xfrm>
              <a:prstGeom prst="rect">
                <a:avLst/>
              </a:prstGeom>
              <a:blipFill>
                <a:blip r:embed="rId4"/>
                <a:stretch>
                  <a:fillRect l="-658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E5DF0-83BF-CD4B-BE18-C05EAF19969A}"/>
                  </a:ext>
                </a:extLst>
              </p:cNvPr>
              <p:cNvSpPr txBox="1"/>
              <p:nvPr/>
            </p:nvSpPr>
            <p:spPr>
              <a:xfrm>
                <a:off x="704656" y="4091592"/>
                <a:ext cx="3556716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E5DF0-83BF-CD4B-BE18-C05EAF19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6" y="4091592"/>
                <a:ext cx="3556716" cy="524887"/>
              </a:xfrm>
              <a:prstGeom prst="rect">
                <a:avLst/>
              </a:prstGeom>
              <a:blipFill>
                <a:blip r:embed="rId5"/>
                <a:stretch>
                  <a:fillRect t="-140476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612E84B-A9C7-6B4C-9902-49409473B728}"/>
              </a:ext>
            </a:extLst>
          </p:cNvPr>
          <p:cNvSpPr txBox="1"/>
          <p:nvPr/>
        </p:nvSpPr>
        <p:spPr>
          <a:xfrm>
            <a:off x="673070" y="3299003"/>
            <a:ext cx="8175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dk1"/>
                </a:solidFill>
                <a:latin typeface="Roboto"/>
                <a:ea typeface="Roboto"/>
              </a:rPr>
              <a:t>Примечание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. </a:t>
            </a: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Если будем делить просто на кол-во наблюдений в выборке, то оценки будет смещены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=&gt;</a:t>
            </a:r>
            <a:endParaRPr lang="ru-RU" dirty="0">
              <a:solidFill>
                <a:schemeClr val="dk1"/>
              </a:solidFill>
              <a:latin typeface="Roboto"/>
              <a:ea typeface="Roboto"/>
            </a:endParaRP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Несмещенная оценка дисперсии:</a:t>
            </a:r>
          </a:p>
        </p:txBody>
      </p:sp>
    </p:spTree>
    <p:extLst>
      <p:ext uri="{BB962C8B-B14F-4D97-AF65-F5344CB8AC3E}">
        <p14:creationId xmlns:p14="http://schemas.microsoft.com/office/powerpoint/2010/main" val="1421330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990CA-7ABC-2047-9715-08425DE5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Среднеквадратичное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73E74AB-C3B8-794B-ABB6-E530A0E3EE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Среднеквадратичное отклонение среднего</a:t>
                </a:r>
              </a:p>
              <a:p>
                <a:pPr marL="13335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73E74AB-C3B8-794B-ABB6-E530A0E3E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56E2D3-B4F3-4D40-A241-612500C29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243857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36E62-092D-1C4B-AA8C-49968E1A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Интерквартильный</a:t>
            </a:r>
            <a:r>
              <a:rPr lang="ru-RU" dirty="0"/>
              <a:t> размах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38A05F-1759-3B4E-9801-B6128E8D8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36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325E2-11D2-704C-9A45-C6B60A5F0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54" y="1212521"/>
            <a:ext cx="3838892" cy="35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Основные распределения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251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59EAC-3D99-1844-B3F9-B1200772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Случайная величина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ECFC9-A62C-0A4F-8FB2-DAC7FB449B2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38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D316-A916-4F46-9AA4-E08CAD9AEBDC}"/>
              </a:ext>
            </a:extLst>
          </p:cNvPr>
          <p:cNvSpPr txBox="1"/>
          <p:nvPr/>
        </p:nvSpPr>
        <p:spPr>
          <a:xfrm>
            <a:off x="500551" y="1615011"/>
            <a:ext cx="85205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Случайная величина – переменная, значения которой представляют собой численные исходы некоторого случайного феномена или эксперимента.</a:t>
            </a:r>
          </a:p>
          <a:p>
            <a:endParaRPr lang="ru-RU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sz="1600" dirty="0" err="1"/>
              <a:t>Фу́нкция</a:t>
            </a:r>
            <a:r>
              <a:rPr lang="ru-RU" sz="1600" dirty="0"/>
              <a:t> </a:t>
            </a:r>
            <a:r>
              <a:rPr lang="ru-RU" sz="1600" dirty="0" err="1"/>
              <a:t>распределе́ния</a:t>
            </a:r>
            <a:r>
              <a:rPr lang="ru-RU" sz="1600" dirty="0"/>
              <a:t> случайной величины – функция, характеризующая распределение случайной величины или случайного вектора; вероятность того, что случайная величина </a:t>
            </a:r>
            <a:r>
              <a:rPr lang="en-US" sz="1600" dirty="0"/>
              <a:t>X</a:t>
            </a:r>
            <a:r>
              <a:rPr lang="ru-RU" sz="1600" dirty="0"/>
              <a:t> примет значение, меньшее </a:t>
            </a:r>
            <a:r>
              <a:rPr lang="en-US" sz="1600" dirty="0"/>
              <a:t>x, </a:t>
            </a:r>
            <a:r>
              <a:rPr lang="ru-RU" sz="1600" dirty="0"/>
              <a:t>где </a:t>
            </a:r>
            <a:r>
              <a:rPr lang="en-US" sz="1600" dirty="0"/>
              <a:t>x </a:t>
            </a:r>
            <a:r>
              <a:rPr lang="ru-RU" sz="1600" dirty="0"/>
              <a:t>–</a:t>
            </a:r>
            <a:r>
              <a:rPr lang="en-US" sz="1600" dirty="0"/>
              <a:t> </a:t>
            </a:r>
            <a:r>
              <a:rPr lang="ru-RU" sz="1600" dirty="0"/>
              <a:t>произвольное действительное число.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3961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ADE3-1A40-3349-83EB-E4A287B3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Равномерное распределение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FB70-17E3-2E4A-94D5-0EFD6CC19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39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9033C-3FFD-2E4C-86E5-CD2091CB3554}"/>
                  </a:ext>
                </a:extLst>
              </p:cNvPr>
              <p:cNvSpPr txBox="1"/>
              <p:nvPr/>
            </p:nvSpPr>
            <p:spPr>
              <a:xfrm>
                <a:off x="564204" y="1238655"/>
                <a:ext cx="8456946" cy="995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Случайная величина имеет непрерывное равномерное распределение на отрезке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dirty="0"/>
                  <a:t>, если ее плотность вероятности имеет вид: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обозначается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9033C-3FFD-2E4C-86E5-CD2091CB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" y="1238655"/>
                <a:ext cx="8456946" cy="995594"/>
              </a:xfrm>
              <a:prstGeom prst="rect">
                <a:avLst/>
              </a:prstGeom>
              <a:blipFill>
                <a:blip r:embed="rId2"/>
                <a:stretch>
                  <a:fillRect l="-300" t="-135000" b="-2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[a,b]">
            <a:extLst>
              <a:ext uri="{FF2B5EF4-FFF2-40B4-BE49-F238E27FC236}">
                <a16:creationId xmlns:a16="http://schemas.microsoft.com/office/drawing/2014/main" id="{2CCBBB35-CF01-784C-8DF0-307EB5818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a,b\in \mathbb{R} ">
            <a:extLst>
              <a:ext uri="{FF2B5EF4-FFF2-40B4-BE49-F238E27FC236}">
                <a16:creationId xmlns:a16="http://schemas.microsoft.com/office/drawing/2014/main" id="{389B1E19-E140-C842-8827-D45C2DE0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25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5" descr="f_{X}(x)">
            <a:extLst>
              <a:ext uri="{FF2B5EF4-FFF2-40B4-BE49-F238E27FC236}">
                <a16:creationId xmlns:a16="http://schemas.microsoft.com/office/drawing/2014/main" id="{40731792-F3DD-284A-B56A-DB297583E7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2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AAE229-C58E-E34E-B231-D5DD4084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6" y="2936954"/>
            <a:ext cx="2138194" cy="1692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98A71-EC52-BA4D-BA51-C7126B9B7991}"/>
              </a:ext>
            </a:extLst>
          </p:cNvPr>
          <p:cNvSpPr txBox="1"/>
          <p:nvPr/>
        </p:nvSpPr>
        <p:spPr>
          <a:xfrm>
            <a:off x="564204" y="2645923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Плотность вероятности</a:t>
            </a:r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6477A6-9474-D143-A150-CB30079BA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831" y="2934316"/>
            <a:ext cx="2431160" cy="1694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FC2EF-ADE7-3F4F-BE2B-BA8BDDA6AF94}"/>
              </a:ext>
            </a:extLst>
          </p:cNvPr>
          <p:cNvSpPr txBox="1"/>
          <p:nvPr/>
        </p:nvSpPr>
        <p:spPr>
          <a:xfrm>
            <a:off x="2980159" y="2645490"/>
            <a:ext cx="1784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Функция распределения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45B65-ECE9-2C4F-8EB7-598AEF8891B5}"/>
                  </a:ext>
                </a:extLst>
              </p:cNvPr>
              <p:cNvSpPr txBox="1"/>
              <p:nvPr/>
            </p:nvSpPr>
            <p:spPr>
              <a:xfrm>
                <a:off x="5828638" y="2776295"/>
                <a:ext cx="2353337" cy="951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1327150" algn="l"/>
                  </a:tabLst>
                </a:pPr>
                <a:r>
                  <a:rPr lang="ru-RU" dirty="0"/>
                  <a:t>Мат ожидание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  <a:p>
                <a:pPr>
                  <a:tabLst>
                    <a:tab pos="1327150" algn="l"/>
                  </a:tabLst>
                </a:pPr>
                <a:endParaRPr lang="en-US" dirty="0"/>
              </a:p>
              <a:p>
                <a:pPr>
                  <a:tabLst>
                    <a:tab pos="1282700" algn="l"/>
                  </a:tabLst>
                </a:pPr>
                <a:r>
                  <a:rPr lang="ru-RU" dirty="0"/>
                  <a:t>Дисперсия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45B65-ECE9-2C4F-8EB7-598AEF88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38" y="2776295"/>
                <a:ext cx="2353337" cy="951735"/>
              </a:xfrm>
              <a:prstGeom prst="rect">
                <a:avLst/>
              </a:prstGeom>
              <a:blipFill>
                <a:blip r:embed="rId5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78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ADE3-1A40-3349-83EB-E4A287B3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Нормальное распределение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FB70-17E3-2E4A-94D5-0EFD6CC19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40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9033C-3FFD-2E4C-86E5-CD2091CB3554}"/>
                  </a:ext>
                </a:extLst>
              </p:cNvPr>
              <p:cNvSpPr txBox="1"/>
              <p:nvPr/>
            </p:nvSpPr>
            <p:spPr>
              <a:xfrm>
                <a:off x="564204" y="1238655"/>
                <a:ext cx="8456946" cy="1415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Случайная величина имеет непрерывное нормальное распределение с пиком в центре и симметричными боковыми сторонами, которое в одномерном случае задаётся функцией плотности вероятности, совпадающей с функцией Гаусса: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9033C-3FFD-2E4C-86E5-CD2091CB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" y="1238655"/>
                <a:ext cx="8456946" cy="1415067"/>
              </a:xfrm>
              <a:prstGeom prst="rect">
                <a:avLst/>
              </a:prstGeom>
              <a:blipFill>
                <a:blip r:embed="rId2"/>
                <a:stretch>
                  <a:fillRect l="-300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[a,b]">
            <a:extLst>
              <a:ext uri="{FF2B5EF4-FFF2-40B4-BE49-F238E27FC236}">
                <a16:creationId xmlns:a16="http://schemas.microsoft.com/office/drawing/2014/main" id="{2CCBBB35-CF01-784C-8DF0-307EB5818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a,b\in \mathbb{R} ">
            <a:extLst>
              <a:ext uri="{FF2B5EF4-FFF2-40B4-BE49-F238E27FC236}">
                <a16:creationId xmlns:a16="http://schemas.microsoft.com/office/drawing/2014/main" id="{389B1E19-E140-C842-8827-D45C2DE0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25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5" descr="f_{X}(x)">
            <a:extLst>
              <a:ext uri="{FF2B5EF4-FFF2-40B4-BE49-F238E27FC236}">
                <a16:creationId xmlns:a16="http://schemas.microsoft.com/office/drawing/2014/main" id="{40731792-F3DD-284A-B56A-DB297583E7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2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098A71-EC52-BA4D-BA51-C7126B9B7991}"/>
              </a:ext>
            </a:extLst>
          </p:cNvPr>
          <p:cNvSpPr txBox="1"/>
          <p:nvPr/>
        </p:nvSpPr>
        <p:spPr>
          <a:xfrm>
            <a:off x="564204" y="2814533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Плотность вероятности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FC2EF-ADE7-3F4F-BE2B-BA8BDDA6AF94}"/>
              </a:ext>
            </a:extLst>
          </p:cNvPr>
          <p:cNvSpPr txBox="1"/>
          <p:nvPr/>
        </p:nvSpPr>
        <p:spPr>
          <a:xfrm>
            <a:off x="2980159" y="2814100"/>
            <a:ext cx="1784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Функция распределения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45B65-ECE9-2C4F-8EB7-598AEF8891B5}"/>
                  </a:ext>
                </a:extLst>
              </p:cNvPr>
              <p:cNvSpPr txBox="1"/>
              <p:nvPr/>
            </p:nvSpPr>
            <p:spPr>
              <a:xfrm>
                <a:off x="5828638" y="2944905"/>
                <a:ext cx="167898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1282700" algn="l"/>
                  </a:tabLst>
                </a:pPr>
                <a:r>
                  <a:rPr lang="ru-RU" dirty="0"/>
                  <a:t>Мат ожидание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/>
              </a:p>
              <a:p>
                <a:pPr>
                  <a:tabLst>
                    <a:tab pos="1282700" algn="l"/>
                  </a:tabLst>
                </a:pPr>
                <a:endParaRPr lang="en-US" dirty="0"/>
              </a:p>
              <a:p>
                <a:pPr>
                  <a:tabLst>
                    <a:tab pos="1282700" algn="l"/>
                  </a:tabLst>
                </a:pPr>
                <a:r>
                  <a:rPr lang="ru-RU" dirty="0"/>
                  <a:t>Дисперсия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45B65-ECE9-2C4F-8EB7-598AEF88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38" y="2944905"/>
                <a:ext cx="1678986" cy="738664"/>
              </a:xfrm>
              <a:prstGeom prst="rect">
                <a:avLst/>
              </a:prstGeom>
              <a:blipFill>
                <a:blip r:embed="rId3"/>
                <a:stretch>
                  <a:fillRect l="-74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3DBEB4-66A0-2646-9874-6A2B6DE2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48" y="3178214"/>
            <a:ext cx="1921078" cy="1442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C3CCD-8200-AD41-9DD5-728744832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566" y="3178214"/>
            <a:ext cx="1921078" cy="14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01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ADE3-1A40-3349-83EB-E4A287B3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Бернулли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FB70-17E3-2E4A-94D5-0EFD6CC19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41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9033C-3FFD-2E4C-86E5-CD2091CB3554}"/>
                  </a:ext>
                </a:extLst>
              </p:cNvPr>
              <p:cNvSpPr txBox="1"/>
              <p:nvPr/>
            </p:nvSpPr>
            <p:spPr>
              <a:xfrm>
                <a:off x="564204" y="1238655"/>
                <a:ext cx="8456946" cy="1219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Случайная величина имеет распределение Бернулли, если она принимает всего два значения: 1 и </a:t>
                </a:r>
              </a:p>
              <a:p>
                <a:r>
                  <a:rPr lang="ru-RU" dirty="0"/>
                  <a:t>0</a:t>
                </a:r>
                <a:r>
                  <a:rPr lang="en-US" dirty="0"/>
                  <a:t> </a:t>
                </a:r>
                <a:r>
                  <a:rPr lang="ru-RU" dirty="0"/>
                  <a:t>с вероятностями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 соответственно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9033C-3FFD-2E4C-86E5-CD2091CB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" y="1238655"/>
                <a:ext cx="8456946" cy="1219245"/>
              </a:xfrm>
              <a:prstGeom prst="rect">
                <a:avLst/>
              </a:prstGeom>
              <a:blipFill>
                <a:blip r:embed="rId2"/>
                <a:stretch>
                  <a:fillRect l="-300" t="-32990" r="-450" b="-1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[a,b]">
            <a:extLst>
              <a:ext uri="{FF2B5EF4-FFF2-40B4-BE49-F238E27FC236}">
                <a16:creationId xmlns:a16="http://schemas.microsoft.com/office/drawing/2014/main" id="{2CCBBB35-CF01-784C-8DF0-307EB5818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a,b\in \mathbb{R} ">
            <a:extLst>
              <a:ext uri="{FF2B5EF4-FFF2-40B4-BE49-F238E27FC236}">
                <a16:creationId xmlns:a16="http://schemas.microsoft.com/office/drawing/2014/main" id="{389B1E19-E140-C842-8827-D45C2DE0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25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5" descr="f_{X}(x)">
            <a:extLst>
              <a:ext uri="{FF2B5EF4-FFF2-40B4-BE49-F238E27FC236}">
                <a16:creationId xmlns:a16="http://schemas.microsoft.com/office/drawing/2014/main" id="{40731792-F3DD-284A-B56A-DB297583E7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2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098A71-EC52-BA4D-BA51-C7126B9B7991}"/>
              </a:ext>
            </a:extLst>
          </p:cNvPr>
          <p:cNvSpPr txBox="1"/>
          <p:nvPr/>
        </p:nvSpPr>
        <p:spPr>
          <a:xfrm>
            <a:off x="564204" y="2814533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Плотность вероятности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FC2EF-ADE7-3F4F-BE2B-BA8BDDA6AF94}"/>
              </a:ext>
            </a:extLst>
          </p:cNvPr>
          <p:cNvSpPr txBox="1"/>
          <p:nvPr/>
        </p:nvSpPr>
        <p:spPr>
          <a:xfrm>
            <a:off x="2980159" y="2814100"/>
            <a:ext cx="1784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Функция распределения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45B65-ECE9-2C4F-8EB7-598AEF8891B5}"/>
                  </a:ext>
                </a:extLst>
              </p:cNvPr>
              <p:cNvSpPr txBox="1"/>
              <p:nvPr/>
            </p:nvSpPr>
            <p:spPr>
              <a:xfrm>
                <a:off x="5828638" y="2944905"/>
                <a:ext cx="168090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1282700" algn="l"/>
                  </a:tabLst>
                </a:pPr>
                <a:r>
                  <a:rPr lang="ru-RU" dirty="0"/>
                  <a:t>Мат ожидание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>
                  <a:tabLst>
                    <a:tab pos="1282700" algn="l"/>
                  </a:tabLst>
                </a:pPr>
                <a:endParaRPr lang="en-US" dirty="0"/>
              </a:p>
              <a:p>
                <a:pPr>
                  <a:tabLst>
                    <a:tab pos="1282700" algn="l"/>
                  </a:tabLst>
                </a:pPr>
                <a:r>
                  <a:rPr lang="ru-RU" dirty="0"/>
                  <a:t>Дисперсия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45B65-ECE9-2C4F-8EB7-598AEF88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38" y="2944905"/>
                <a:ext cx="1680909" cy="738664"/>
              </a:xfrm>
              <a:prstGeom prst="rect">
                <a:avLst/>
              </a:prstGeom>
              <a:blipFill>
                <a:blip r:embed="rId3"/>
                <a:stretch>
                  <a:fillRect l="-74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32FC932-11B5-DD4F-89B8-A1D2029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7" y="3075710"/>
            <a:ext cx="2381520" cy="1787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64F1A2-27DB-C74D-94BF-153708825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87" y="3078443"/>
            <a:ext cx="2381520" cy="17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97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Следствия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8C079-A68E-3141-9124-D6BDE1F1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«трех сигм»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7A6276-D3C5-9142-842E-B2CD2A4D0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43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DE4D3E-1494-7A41-9CFF-4AFC7043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00" y="1354772"/>
            <a:ext cx="4780199" cy="33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9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8E651-20F3-FE45-A03C-0671AE5A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32E5ED-D6A5-0F4D-AEF8-AE002F08C6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Интервал, который покрывает неизвестный параметр с заданной надёжностью (нестрогое определение)</a:t>
                </a:r>
              </a:p>
              <a:p>
                <a:r>
                  <a:rPr lang="ru-RU" dirty="0"/>
                  <a:t>ЦПТ + правило «трех сигм» </a:t>
                </a:r>
                <a:endParaRPr lang="en-US" dirty="0"/>
              </a:p>
              <a:p>
                <a:endParaRPr lang="ru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r>
                  <a:rPr lang="en-US" dirty="0"/>
                  <a:t>Theta</a:t>
                </a:r>
                <a:r>
                  <a:rPr lang="ru-RU" dirty="0"/>
                  <a:t> – оцениваемый параметр (среднее, например)</a:t>
                </a:r>
                <a:r>
                  <a:rPr lang="en-US" dirty="0"/>
                  <a:t>, </a:t>
                </a:r>
                <a:r>
                  <a:rPr lang="ru-RU" dirty="0"/>
                  <a:t>1-</a:t>
                </a:r>
                <a:r>
                  <a:rPr lang="en-US" dirty="0"/>
                  <a:t>alpha</a:t>
                </a:r>
                <a:r>
                  <a:rPr lang="ru-RU" dirty="0"/>
                  <a:t> – уровень доверия, С – верхний и нижние пределы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32E5ED-D6A5-0F4D-AEF8-AE002F08C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8628E-51E0-6A43-A74C-E12E129F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4D1E0-9EFE-CB4D-B072-3498A37F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23633"/>
            <a:ext cx="8520600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Вы аналитик в маркетинге, исследуете узнаваемость своего продукта. Целевая переменная принимает значения 1 – если респондент знает продукт, 0 – если нет.</a:t>
            </a:r>
          </a:p>
          <a:p>
            <a:pPr marL="133350" indent="0">
              <a:buNone/>
            </a:pPr>
            <a:r>
              <a:rPr lang="ru-RU" dirty="0"/>
              <a:t>В первом раунде опроса приняли участие 10 человек, 6 из них знакомы с продуктом. Во втором – 100 человек, 44 знакомы.</a:t>
            </a:r>
          </a:p>
          <a:p>
            <a:pPr marL="133350" indent="0">
              <a:buNone/>
            </a:pPr>
            <a:r>
              <a:rPr lang="ru-RU" dirty="0"/>
              <a:t>Узнайте доверительные интервалы для средней узнаваемости продукта с уровнем доверия 95</a:t>
            </a:r>
            <a:r>
              <a:rPr lang="en-US" dirty="0"/>
              <a:t>%</a:t>
            </a:r>
            <a:r>
              <a:rPr lang="ru-RU" dirty="0"/>
              <a:t>.</a:t>
            </a:r>
          </a:p>
        </p:txBody>
      </p:sp>
      <p:pic>
        <p:nvPicPr>
          <p:cNvPr id="4" name="Google Shape;119;p20">
            <a:extLst>
              <a:ext uri="{FF2B5EF4-FFF2-40B4-BE49-F238E27FC236}">
                <a16:creationId xmlns:a16="http://schemas.microsoft.com/office/drawing/2014/main" id="{A6659205-AFCA-8E41-BE24-53D54FB81D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9714" y="3455110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0">
            <a:extLst>
              <a:ext uri="{FF2B5EF4-FFF2-40B4-BE49-F238E27FC236}">
                <a16:creationId xmlns:a16="http://schemas.microsoft.com/office/drawing/2014/main" id="{1BC56A00-E8DC-C44A-9701-A48BDE04F780}"/>
              </a:ext>
            </a:extLst>
          </p:cNvPr>
          <p:cNvSpPr txBox="1"/>
          <p:nvPr/>
        </p:nvSpPr>
        <p:spPr>
          <a:xfrm>
            <a:off x="1432321" y="3486146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 мин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121;p20">
            <a:extLst>
              <a:ext uri="{FF2B5EF4-FFF2-40B4-BE49-F238E27FC236}">
                <a16:creationId xmlns:a16="http://schemas.microsoft.com/office/drawing/2014/main" id="{8CECEF37-969C-BB44-BC33-A0068902AE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543" y="3484979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20">
            <a:extLst>
              <a:ext uri="{FF2B5EF4-FFF2-40B4-BE49-F238E27FC236}">
                <a16:creationId xmlns:a16="http://schemas.microsoft.com/office/drawing/2014/main" id="{675CB449-39B2-AA48-9599-9A59C416F041}"/>
              </a:ext>
            </a:extLst>
          </p:cNvPr>
          <p:cNvSpPr txBox="1"/>
          <p:nvPr/>
        </p:nvSpPr>
        <p:spPr>
          <a:xfrm>
            <a:off x="5457753" y="3486059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BCDF70A-024E-1445-B901-DD44ABC91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45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6303D-9172-864A-8AC6-669D88F9E096}"/>
              </a:ext>
            </a:extLst>
          </p:cNvPr>
          <p:cNvSpPr txBox="1"/>
          <p:nvPr/>
        </p:nvSpPr>
        <p:spPr>
          <a:xfrm>
            <a:off x="628649" y="4104890"/>
            <a:ext cx="777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Подсказки: </a:t>
            </a:r>
            <a:endParaRPr lang="en-US" sz="1000" dirty="0"/>
          </a:p>
          <a:p>
            <a:r>
              <a:rPr lang="ru-RU" sz="1000" dirty="0"/>
              <a:t>1) переменная соответствует распределению Бернулли; </a:t>
            </a:r>
            <a:endParaRPr lang="en-US" sz="1000" dirty="0"/>
          </a:p>
          <a:p>
            <a:r>
              <a:rPr lang="ru-RU" sz="1000" dirty="0"/>
              <a:t>2) </a:t>
            </a:r>
            <a:r>
              <a:rPr lang="en-US" sz="1000" dirty="0"/>
              <a:t>E(x) = p, D(x) = p(1-p); </a:t>
            </a:r>
          </a:p>
          <a:p>
            <a:r>
              <a:rPr lang="en-US" sz="1000" dirty="0"/>
              <a:t>3</a:t>
            </a:r>
            <a:r>
              <a:rPr lang="ru-RU" sz="1000" dirty="0"/>
              <a:t>) 95</a:t>
            </a:r>
            <a:r>
              <a:rPr lang="en-US" sz="1000" dirty="0"/>
              <a:t>% </a:t>
            </a:r>
            <a:r>
              <a:rPr lang="ru-RU" sz="1000" dirty="0"/>
              <a:t>соответствует двум сигмам</a:t>
            </a:r>
          </a:p>
        </p:txBody>
      </p:sp>
    </p:spTree>
    <p:extLst>
      <p:ext uri="{BB962C8B-B14F-4D97-AF65-F5344CB8AC3E}">
        <p14:creationId xmlns:p14="http://schemas.microsoft.com/office/powerpoint/2010/main" val="262510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8628E-51E0-6A43-A74C-E12E129F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1E4D1E0-9EFE-CB4D-B072-3498A37F236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892698"/>
                <a:ext cx="8520600" cy="3416400"/>
              </a:xfrm>
            </p:spPr>
            <p:txBody>
              <a:bodyPr>
                <a:normAutofit fontScale="92500" lnSpcReduction="10000"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Такая формулировка переменной говорит о распределении Бернулли с параметром р (узнаваемостью продукта). Для случайной величины с таким распределением известно, что среднее равно р, дисперсия – </a:t>
                </a:r>
                <a:r>
                  <a:rPr lang="ru-RU" sz="1400" i="1" dirty="0"/>
                  <a:t>р</a:t>
                </a:r>
                <a:r>
                  <a:rPr lang="ru-RU" sz="1400" dirty="0"/>
                  <a:t>(1-</a:t>
                </a:r>
                <a:r>
                  <a:rPr lang="ru-RU" sz="1400" i="1" dirty="0"/>
                  <a:t>р</a:t>
                </a:r>
                <a:r>
                  <a:rPr lang="ru-RU" sz="1400" dirty="0"/>
                  <a:t>).</a:t>
                </a:r>
                <a:endParaRPr lang="en-US" sz="1400" dirty="0"/>
              </a:p>
              <a:p>
                <a:pPr marL="133350" indent="0">
                  <a:buNone/>
                </a:pPr>
                <a:endParaRPr lang="ru-RU" sz="1400" dirty="0"/>
              </a:p>
              <a:p>
                <a:pPr marL="133350" indent="0">
                  <a:buNone/>
                </a:pPr>
                <a:r>
                  <a:rPr lang="ru-RU" sz="1400" dirty="0"/>
                  <a:t>Переформулируем задачу. В первой выборке </a:t>
                </a:r>
                <a:r>
                  <a:rPr lang="en-US" sz="1400" i="1" dirty="0"/>
                  <a:t>n</a:t>
                </a:r>
                <a:r>
                  <a:rPr lang="en-US" sz="1400" dirty="0"/>
                  <a:t>=10, </a:t>
                </a:r>
                <a:r>
                  <a:rPr lang="en-US" sz="1400" i="1" dirty="0"/>
                  <a:t>p</a:t>
                </a:r>
                <a:r>
                  <a:rPr lang="en-US" sz="1400" dirty="0"/>
                  <a:t>=0.6, </a:t>
                </a:r>
                <a:r>
                  <a:rPr lang="ru-RU" sz="1400" dirty="0"/>
                  <a:t>во второй – </a:t>
                </a:r>
                <a:r>
                  <a:rPr lang="en-US" sz="1400" i="1" dirty="0"/>
                  <a:t>n</a:t>
                </a:r>
                <a:r>
                  <a:rPr lang="en-US" sz="1400" dirty="0"/>
                  <a:t>=100, </a:t>
                </a:r>
                <a:r>
                  <a:rPr lang="en-US" sz="1400" i="1" dirty="0"/>
                  <a:t>p</a:t>
                </a:r>
                <a:r>
                  <a:rPr lang="en-US" sz="1400" dirty="0"/>
                  <a:t>=0.44.</a:t>
                </a:r>
              </a:p>
              <a:p>
                <a:pPr marL="133350" indent="0">
                  <a:buNone/>
                </a:pPr>
                <a:r>
                  <a:rPr lang="ru-RU" sz="1400" dirty="0"/>
                  <a:t>Мы можем рассматривать эти две выборки как выборки из генеральной совокупности и применить ЦПТ, в соответствии с которой средние выборок распределены нормально, следовательно, применимо правило «трех сигм».</a:t>
                </a:r>
              </a:p>
              <a:p>
                <a:pPr marL="133350" indent="0">
                  <a:buNone/>
                </a:pPr>
                <a:r>
                  <a:rPr lang="ru-RU" sz="1400" dirty="0"/>
                  <a:t>Помня, что </a:t>
                </a:r>
                <a:r>
                  <a:rPr lang="en-US" sz="1400" dirty="0"/>
                  <a:t>95% </a:t>
                </a:r>
                <a:r>
                  <a:rPr lang="ru-RU" sz="1400" dirty="0"/>
                  <a:t>соответствуют две сигмы получим интервал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−2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𝜎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+2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ru-RU" sz="1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𝜇</m:t>
                      </m:r>
                      <m:r>
                        <a:rPr lang="ru-RU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1E4D1E0-9EFE-CB4D-B072-3498A37F23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892698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BCDF70A-024E-1445-B901-DD44ABC91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46</a:t>
            </a:fld>
            <a:endParaRPr lang="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331AA-BFD5-634B-9167-DD4DFBBF6152}"/>
              </a:ext>
            </a:extLst>
          </p:cNvPr>
          <p:cNvSpPr txBox="1"/>
          <p:nvPr/>
        </p:nvSpPr>
        <p:spPr>
          <a:xfrm>
            <a:off x="767443" y="4096697"/>
            <a:ext cx="755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Подставив числа, получим для первого опроса </a:t>
            </a:r>
            <a:r>
              <a:rPr lang="en" dirty="0"/>
              <a:t>(0</a:t>
            </a:r>
            <a:r>
              <a:rPr lang="ru-RU" dirty="0"/>
              <a:t>,</a:t>
            </a:r>
            <a:r>
              <a:rPr lang="en" dirty="0"/>
              <a:t>29;0</a:t>
            </a:r>
            <a:r>
              <a:rPr lang="ru-RU" dirty="0"/>
              <a:t>,</a:t>
            </a:r>
            <a:r>
              <a:rPr lang="en" dirty="0"/>
              <a:t>91), </a:t>
            </a:r>
            <a:r>
              <a:rPr lang="ru-RU" dirty="0"/>
              <a:t>для второго </a:t>
            </a:r>
            <a:r>
              <a:rPr lang="en" dirty="0"/>
              <a:t>(0;34; 0;54).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323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915571"/>
              </p:ext>
            </p:extLst>
          </p:nvPr>
        </p:nvGraphicFramePr>
        <p:xfrm>
          <a:off x="952500" y="1544194"/>
          <a:ext cx="7239000" cy="208073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Статистика – про закономерности и репрезентативность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Одни из теоретических столпов – закон больших чисел и центральная предельная теорема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определения центра – мат ожидание, медиана, мода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определения разброса – дисперсия, среднеквадратичное отклонение, интерквантильных размах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%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нормального распределения находятся в пределах 3 сигм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44BE1-AE90-4545-B6DE-8AFE46B84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49</a:t>
            </a:fld>
            <a:endParaRPr lang="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F67DB-A43B-BA47-BD1F-02A50719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такой </a:t>
            </a:r>
            <a:r>
              <a:rPr lang="en-US" dirty="0" err="1"/>
              <a:t>DataAnalyst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Введение в </a:t>
            </a:r>
            <a:r>
              <a:rPr lang="en-US" sz="16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Библиотеки по работе с данными и визуализациями</a:t>
            </a:r>
            <a:endParaRPr lang="en-US" sz="1400" spc="-1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z="1400" spc="-2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89A75-B6F2-1E42-A0CB-7925322E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Структурируем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D52047-10A6-7744-A494-6A94E038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72" y="1173531"/>
            <a:ext cx="584425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6447B-4109-3E49-9DD5-5EC2F75514FE}"/>
              </a:ext>
            </a:extLst>
          </p:cNvPr>
          <p:cNvSpPr txBox="1"/>
          <p:nvPr/>
        </p:nvSpPr>
        <p:spPr>
          <a:xfrm>
            <a:off x="0" y="4928056"/>
            <a:ext cx="30748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В. Бабушкин. Почему вы никогда не найдете </a:t>
            </a:r>
            <a:r>
              <a:rPr lang="en-US" sz="800" dirty="0"/>
              <a:t>Data </a:t>
            </a:r>
            <a:r>
              <a:rPr lang="en-US" sz="800" dirty="0" err="1"/>
              <a:t>Scientist’a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407303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ED671-68F2-D84D-9593-AF71CDE4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аналитика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A9DA01-5067-574C-843D-C8CDF8B3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62" y="878674"/>
            <a:ext cx="6915376" cy="394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54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ED671-68F2-D84D-9593-AF71CDE4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DataAnalyst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A9DA01-5067-574C-843D-C8CDF8B3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9" t="3370" r="35944" b="48641"/>
          <a:stretch/>
        </p:blipFill>
        <p:spPr bwMode="auto">
          <a:xfrm>
            <a:off x="2264415" y="1011677"/>
            <a:ext cx="4019076" cy="36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077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91F5B-1C28-6E47-B91D-8EA40855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вызовы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75D238AB-49F6-5544-AFED-3C204214E07E}"/>
              </a:ext>
            </a:extLst>
          </p:cNvPr>
          <p:cNvGraphicFramePr/>
          <p:nvPr/>
        </p:nvGraphicFramePr>
        <p:xfrm>
          <a:off x="500550" y="1312324"/>
          <a:ext cx="6096000" cy="317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847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54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buSzPts val="1300"/>
              <a:buAutoNum type="arabicPeriod"/>
            </a:pPr>
            <a:r>
              <a:rPr lang="ru-RU" sz="1300" dirty="0"/>
              <a:t>С. </a:t>
            </a:r>
            <a:r>
              <a:rPr lang="ru-RU" sz="1300" dirty="0" err="1"/>
              <a:t>Гланц</a:t>
            </a:r>
            <a:r>
              <a:rPr lang="ru-RU" sz="1300" dirty="0"/>
              <a:t>. Медико-биологическая статистика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" sz="1300" dirty="0"/>
              <a:t>An Introduction to Statistical Learning with R // </a:t>
            </a:r>
            <a:r>
              <a:rPr lang="en" sz="1300" dirty="0">
                <a:hlinkClick r:id="rId3"/>
              </a:rPr>
              <a:t>https://www.statlearning.com</a:t>
            </a:r>
            <a:r>
              <a:rPr lang="en" sz="1300" dirty="0"/>
              <a:t>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 dirty="0"/>
              <a:t>Выступления (лекции) Анатолия Карпова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 dirty="0"/>
              <a:t>Википедия</a:t>
            </a:r>
          </a:p>
          <a:p>
            <a:pPr lvl="0" indent="-311150">
              <a:buSzPts val="1300"/>
              <a:buAutoNum type="arabicPeriod"/>
            </a:pPr>
            <a:r>
              <a:rPr lang="ru" sz="1300" dirty="0"/>
              <a:t>Глеб Михайлов. ЦПТ и ЗБЧ на </a:t>
            </a:r>
            <a:r>
              <a:rPr lang="en-US" sz="1300" dirty="0"/>
              <a:t>python </a:t>
            </a:r>
            <a:r>
              <a:rPr lang="en-US" sz="1300" dirty="0">
                <a:hlinkClick r:id="rId4"/>
              </a:rPr>
              <a:t>https://www.youtube.com/watch?v=s9dhfTd-flc&amp;t=1891s</a:t>
            </a:r>
            <a:r>
              <a:rPr lang="ru-RU" sz="1300" dirty="0"/>
              <a:t> (с ноутбуком)</a:t>
            </a:r>
          </a:p>
          <a:p>
            <a:pPr lvl="0" indent="-311150">
              <a:buSzPts val="1300"/>
              <a:buAutoNum type="arabicPeriod"/>
            </a:pPr>
            <a:r>
              <a:rPr lang="ru-RU" sz="1300" dirty="0"/>
              <a:t>А/В тест </a:t>
            </a:r>
            <a:r>
              <a:rPr lang="en-US" sz="1300" dirty="0">
                <a:hlinkClick r:id="rId5"/>
              </a:rPr>
              <a:t>https://habr.com/ru/companies/otus/articles/734768/</a:t>
            </a:r>
            <a:r>
              <a:rPr lang="ru-RU" sz="1300" dirty="0"/>
              <a:t> </a:t>
            </a:r>
            <a:endParaRPr lang="ru" sz="1300" dirty="0"/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15 декабря</a:t>
            </a:r>
          </a:p>
          <a:p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Обзор про базы данных,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SQL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и теорию множеств. Таблицы, представления, простые выборки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86525" y="161472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статистика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86525" y="20286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Генеральная совокупность и выборка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86525" y="24479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Закон больших чисел и ЦПТ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286728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Описательные статистики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86525" y="1393624"/>
            <a:ext cx="12700" cy="40919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86525" y="1802824"/>
            <a:ext cx="12700" cy="41394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86525" y="2216764"/>
            <a:ext cx="12700" cy="41931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</p:cNvCxnSpPr>
          <p:nvPr/>
        </p:nvCxnSpPr>
        <p:spPr>
          <a:xfrm rot="10800000" flipV="1">
            <a:off x="786525" y="2636076"/>
            <a:ext cx="12700" cy="40825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156;p22">
            <a:extLst>
              <a:ext uri="{FF2B5EF4-FFF2-40B4-BE49-F238E27FC236}">
                <a16:creationId xmlns:a16="http://schemas.microsoft.com/office/drawing/2014/main" id="{88B2813F-A4BB-4C4A-8556-ED25549C619D}"/>
              </a:ext>
            </a:extLst>
          </p:cNvPr>
          <p:cNvSpPr/>
          <p:nvPr/>
        </p:nvSpPr>
        <p:spPr>
          <a:xfrm>
            <a:off x="786525" y="328018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Доверительные интервалы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86525" y="369308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86525" y="41134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/>
          <p:nvPr/>
        </p:nvCxnSpPr>
        <p:spPr>
          <a:xfrm rot="10800000" flipV="1">
            <a:off x="761125" y="3079421"/>
            <a:ext cx="12700" cy="41931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/>
          <p:nvPr/>
        </p:nvCxnSpPr>
        <p:spPr>
          <a:xfrm rot="10800000" flipV="1">
            <a:off x="761125" y="3498733"/>
            <a:ext cx="12700" cy="40825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62;p22">
            <a:extLst>
              <a:ext uri="{FF2B5EF4-FFF2-40B4-BE49-F238E27FC236}">
                <a16:creationId xmlns:a16="http://schemas.microsoft.com/office/drawing/2014/main" id="{92DE7679-E1EA-8549-A967-0A0C67FCBBC1}"/>
              </a:ext>
            </a:extLst>
          </p:cNvPr>
          <p:cNvCxnSpPr/>
          <p:nvPr/>
        </p:nvCxnSpPr>
        <p:spPr>
          <a:xfrm rot="10800000" flipV="1">
            <a:off x="761125" y="3906989"/>
            <a:ext cx="12700" cy="412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1A258A4-D6AB-A742-9440-0884C693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79733"/>
            <a:ext cx="3609905" cy="3609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16493751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Рассказать про Закон больших чисел и Центральную предельную теорему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Объяснить разницу между различными описательными статистиками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Посчитать доверительные интервалы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2136454052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Найти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имеющихся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Принимать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data-driven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смысл работы АБ тестов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Входной 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чат, с чем из статистики/теории вероятностей сталкивались на работе?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0346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8081</TotalTime>
  <Words>2122</Words>
  <Application>Microsoft Macintosh PowerPoint</Application>
  <PresentationFormat>On-screen Show (16:9)</PresentationFormat>
  <Paragraphs>412</Paragraphs>
  <Slides>57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Roboto</vt:lpstr>
      <vt:lpstr>Cambria Math</vt:lpstr>
      <vt:lpstr>Roboto</vt:lpstr>
      <vt:lpstr>Arial</vt:lpstr>
      <vt:lpstr>Courier New</vt:lpstr>
      <vt:lpstr>Symbol</vt:lpstr>
      <vt:lpstr>Times New Roman</vt:lpstr>
      <vt:lpstr>Светлая тема</vt:lpstr>
      <vt:lpstr>Python для Аналитики Основы статистики</vt:lpstr>
      <vt:lpstr>Проверить, идет ли запись</vt:lpstr>
      <vt:lpstr>Python для аналитики Основы статистики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Входной тест</vt:lpstr>
      <vt:lpstr>Для чего статистика?</vt:lpstr>
      <vt:lpstr>Цель статистики</vt:lpstr>
      <vt:lpstr>Данные  генеральная совокупность и выборка</vt:lpstr>
      <vt:lpstr>Репрезентативность</vt:lpstr>
      <vt:lpstr>Репрезентативность</vt:lpstr>
      <vt:lpstr>Закон больших чисел и  Центральная предельная теорема</vt:lpstr>
      <vt:lpstr>Закон больших чисел (ЗБЧ)</vt:lpstr>
      <vt:lpstr>Закон больших чисел</vt:lpstr>
      <vt:lpstr>Центральная предельная теорема (ЦПТ)</vt:lpstr>
      <vt:lpstr>Следствия ЦПТ</vt:lpstr>
      <vt:lpstr>Описательные статистики</vt:lpstr>
      <vt:lpstr>Описательные статистики</vt:lpstr>
      <vt:lpstr>Математическое ожидание</vt:lpstr>
      <vt:lpstr>Математическое ожидание</vt:lpstr>
      <vt:lpstr>Математическое ожидание</vt:lpstr>
      <vt:lpstr>Медиана и мода</vt:lpstr>
      <vt:lpstr>Медиана и мода</vt:lpstr>
      <vt:lpstr>Медиана и мода</vt:lpstr>
      <vt:lpstr>Пример задачи</vt:lpstr>
      <vt:lpstr>Пример задачи</vt:lpstr>
      <vt:lpstr>Меры рассеивания</vt:lpstr>
      <vt:lpstr>Дисперсия</vt:lpstr>
      <vt:lpstr>Дисперсия</vt:lpstr>
      <vt:lpstr>Дисперсия</vt:lpstr>
      <vt:lpstr>Дисперсия</vt:lpstr>
      <vt:lpstr>Среднеквадратичное отклонение</vt:lpstr>
      <vt:lpstr>Интерквартильный размах</vt:lpstr>
      <vt:lpstr>Основные распределения</vt:lpstr>
      <vt:lpstr>Случайная величина</vt:lpstr>
      <vt:lpstr>Равномерное распределение</vt:lpstr>
      <vt:lpstr>Нормальное распределение</vt:lpstr>
      <vt:lpstr>Распределение Бернулли</vt:lpstr>
      <vt:lpstr>Следствия</vt:lpstr>
      <vt:lpstr>Правило «трех сигм»</vt:lpstr>
      <vt:lpstr>Доверительные интервалы</vt:lpstr>
      <vt:lpstr>Пример задачи</vt:lpstr>
      <vt:lpstr>Решение задачи</vt:lpstr>
      <vt:lpstr>Практика</vt:lpstr>
      <vt:lpstr>Тезисы</vt:lpstr>
      <vt:lpstr>Кто такой DataAnalyst</vt:lpstr>
      <vt:lpstr>Структурируем</vt:lpstr>
      <vt:lpstr>Место аналитика</vt:lpstr>
      <vt:lpstr>DataAnalyst</vt:lpstr>
      <vt:lpstr>Типичные вызовы</vt:lpstr>
      <vt:lpstr>Вопросы?</vt:lpstr>
      <vt:lpstr>Рефлексия</vt:lpstr>
      <vt:lpstr>Список материалов для изучения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36</cp:revision>
  <cp:lastPrinted>2023-12-12T08:59:19Z</cp:lastPrinted>
  <dcterms:modified xsi:type="dcterms:W3CDTF">2023-12-13T16:34:02Z</dcterms:modified>
</cp:coreProperties>
</file>